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69" r:id="rId1"/>
  </p:sldMasterIdLst>
  <p:notesMasterIdLst>
    <p:notesMasterId r:id="rId16"/>
  </p:notesMasterIdLst>
  <p:handoutMasterIdLst>
    <p:handoutMasterId r:id="rId17"/>
  </p:handoutMasterIdLst>
  <p:sldIdLst>
    <p:sldId id="433" r:id="rId2"/>
    <p:sldId id="519" r:id="rId3"/>
    <p:sldId id="544" r:id="rId4"/>
    <p:sldId id="545" r:id="rId5"/>
    <p:sldId id="540" r:id="rId6"/>
    <p:sldId id="493" r:id="rId7"/>
    <p:sldId id="551" r:id="rId8"/>
    <p:sldId id="552" r:id="rId9"/>
    <p:sldId id="553" r:id="rId10"/>
    <p:sldId id="532" r:id="rId11"/>
    <p:sldId id="548" r:id="rId12"/>
    <p:sldId id="550" r:id="rId13"/>
    <p:sldId id="494" r:id="rId14"/>
    <p:sldId id="469" r:id="rId15"/>
  </p:sldIdLst>
  <p:sldSz cx="9326563" cy="6400800"/>
  <p:notesSz cx="7315200" cy="9601200"/>
  <p:embeddedFontLst>
    <p:embeddedFont>
      <p:font typeface="Open Sans" panose="020B0604020202020204" charset="0"/>
      <p:regular r:id="rId18"/>
      <p:bold r:id="rId19"/>
      <p:italic r:id="rId20"/>
      <p:boldItalic r:id="rId21"/>
    </p:embeddedFont>
    <p:embeddedFont>
      <p:font typeface="Times" panose="02020603050405020304" pitchFamily="18" charset="0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7677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383862" algn="l" defTabSz="7677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767724" algn="l" defTabSz="7677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151587" algn="l" defTabSz="7677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535449" algn="l" defTabSz="7677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1919311" algn="l" defTabSz="7677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303173" algn="l" defTabSz="7677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687035" algn="l" defTabSz="7677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070897" algn="l" defTabSz="76772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6">
          <p15:clr>
            <a:srgbClr val="A4A3A4"/>
          </p15:clr>
        </p15:guide>
        <p15:guide id="2" pos="5723">
          <p15:clr>
            <a:srgbClr val="A4A3A4"/>
          </p15:clr>
        </p15:guide>
        <p15:guide id="3" pos="1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FD4"/>
    <a:srgbClr val="006600"/>
    <a:srgbClr val="76923C"/>
    <a:srgbClr val="FFFFFF"/>
    <a:srgbClr val="425222"/>
    <a:srgbClr val="EFC94C"/>
    <a:srgbClr val="12BE2F"/>
    <a:srgbClr val="996600"/>
    <a:srgbClr val="A93D1B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56" autoAdjust="0"/>
    <p:restoredTop sz="99882" autoAdjust="0"/>
  </p:normalViewPr>
  <p:slideViewPr>
    <p:cSldViewPr snapToGrid="0">
      <p:cViewPr varScale="1">
        <p:scale>
          <a:sx n="124" d="100"/>
          <a:sy n="124" d="100"/>
        </p:scale>
        <p:origin x="540" y="108"/>
      </p:cViewPr>
      <p:guideLst>
        <p:guide orient="horz" pos="526"/>
        <p:guide pos="5723"/>
        <p:guide pos="1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4122" y="-10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0" tIns="48325" rIns="96650" bIns="48325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0" tIns="48325" rIns="96650" bIns="48325" rtlCol="0"/>
          <a:lstStyle>
            <a:lvl1pPr algn="r">
              <a:defRPr sz="1300"/>
            </a:lvl1pPr>
          </a:lstStyle>
          <a:p>
            <a:fld id="{B3CEACE4-E297-4A8D-886D-C8CCBF8F4B81}" type="datetimeFigureOut">
              <a:rPr lang="en-US" smtClean="0"/>
              <a:pPr/>
              <a:t>4/1/2017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50" tIns="48325" rIns="96650" bIns="48325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3"/>
            <a:ext cx="3169920" cy="480060"/>
          </a:xfrm>
          <a:prstGeom prst="rect">
            <a:avLst/>
          </a:prstGeom>
        </p:spPr>
        <p:txBody>
          <a:bodyPr vert="horz" lIns="96650" tIns="48325" rIns="96650" bIns="48325" rtlCol="0" anchor="b"/>
          <a:lstStyle>
            <a:lvl1pPr algn="r">
              <a:defRPr sz="1300"/>
            </a:lvl1pPr>
          </a:lstStyle>
          <a:p>
            <a:fld id="{19720D8D-E5CE-45AF-91CC-B6AF5AF934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88935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0" tIns="48325" rIns="96650" bIns="48325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0" tIns="48325" rIns="96650" bIns="48325" rtlCol="0"/>
          <a:lstStyle>
            <a:lvl1pPr algn="r">
              <a:defRPr sz="1300"/>
            </a:lvl1pPr>
          </a:lstStyle>
          <a:p>
            <a:fld id="{711DEA7E-0966-4298-B6A4-D8770E3523F6}" type="datetimeFigureOut">
              <a:rPr lang="en-US" smtClean="0"/>
              <a:pPr/>
              <a:t>4/1/2017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35050" y="720725"/>
            <a:ext cx="52451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0" tIns="48325" rIns="96650" bIns="4832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50" tIns="48325" rIns="96650" bIns="4832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650" tIns="48325" rIns="96650" bIns="48325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3"/>
            <a:ext cx="3169920" cy="480060"/>
          </a:xfrm>
          <a:prstGeom prst="rect">
            <a:avLst/>
          </a:prstGeom>
        </p:spPr>
        <p:txBody>
          <a:bodyPr vert="horz" lIns="96650" tIns="48325" rIns="96650" bIns="48325" rtlCol="0" anchor="b"/>
          <a:lstStyle>
            <a:lvl1pPr algn="r">
              <a:defRPr sz="1300"/>
            </a:lvl1pPr>
          </a:lstStyle>
          <a:p>
            <a:fld id="{951F1A49-8522-435E-90D1-6D3B6646FE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000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76772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3862" algn="l" defTabSz="76772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67724" algn="l" defTabSz="76772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51587" algn="l" defTabSz="76772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35449" algn="l" defTabSz="76772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19311" algn="l" defTabSz="76772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03173" algn="l" defTabSz="76772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87035" algn="l" defTabSz="76772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70897" algn="l" defTabSz="76772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5050" y="720725"/>
            <a:ext cx="52451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1F1A49-8522-435E-90D1-6D3B6646FEA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57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5050" y="720725"/>
            <a:ext cx="52451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Added</a:t>
            </a:r>
            <a:r>
              <a:rPr lang="en-US" baseline="0" dirty="0"/>
              <a:t> introductions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1F1A49-8522-435E-90D1-6D3B6646FEA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631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5050" y="720725"/>
            <a:ext cx="52451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1F1A49-8522-435E-90D1-6D3B6646FEA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424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5050" y="720725"/>
            <a:ext cx="52451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1F1A49-8522-435E-90D1-6D3B6646FEA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479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5050" y="720725"/>
            <a:ext cx="52451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Drake’s slides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1F1A49-8522-435E-90D1-6D3B6646FEA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782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83571" y="5932596"/>
            <a:ext cx="2176726" cy="340784"/>
          </a:xfrm>
          <a:prstGeom prst="rect">
            <a:avLst/>
          </a:prstGeom>
        </p:spPr>
        <p:txBody>
          <a:bodyPr lIns="51097" tIns="25549" rIns="51097" bIns="25549" anchor="b"/>
          <a:lstStyle>
            <a:lvl1pPr algn="r">
              <a:defRPr sz="900"/>
            </a:lvl1pPr>
          </a:lstStyle>
          <a:p>
            <a:r>
              <a:rPr lang="en-US"/>
              <a:t>Page </a:t>
            </a:r>
            <a:fld id="{C7929045-FF96-46A9-A2C3-97099E87F808}" type="slidenum">
              <a:rPr lang="en-US" smtClean="0"/>
              <a:pPr/>
              <a:t>‹#›</a:t>
            </a:fld>
            <a:r>
              <a:rPr lang="en-US"/>
              <a:t> of 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00272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0871" y="264499"/>
            <a:ext cx="7739405" cy="52143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6271" y="5932596"/>
            <a:ext cx="2176726" cy="340784"/>
          </a:xfrm>
          <a:prstGeom prst="rect">
            <a:avLst/>
          </a:prstGeom>
        </p:spPr>
        <p:txBody>
          <a:bodyPr lIns="56162" tIns="28081" rIns="56162" bIns="28081"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87176" y="5932596"/>
            <a:ext cx="2952214" cy="340784"/>
          </a:xfrm>
          <a:prstGeom prst="rect">
            <a:avLst/>
          </a:prstGeom>
        </p:spPr>
        <p:txBody>
          <a:bodyPr lIns="56162" tIns="28081" rIns="56162" bIns="28081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83571" y="5932596"/>
            <a:ext cx="2176726" cy="340784"/>
          </a:xfrm>
          <a:prstGeom prst="rect">
            <a:avLst/>
          </a:prstGeom>
        </p:spPr>
        <p:txBody>
          <a:bodyPr lIns="51097" tIns="25549" rIns="51097" bIns="25549" anchor="b"/>
          <a:lstStyle>
            <a:lvl1pPr algn="r">
              <a:defRPr sz="900"/>
            </a:lvl1pPr>
          </a:lstStyle>
          <a:p>
            <a:r>
              <a:rPr lang="en-US"/>
              <a:t>Page </a:t>
            </a:r>
            <a:fld id="{C7929045-FF96-46A9-A2C3-97099E87F808}" type="slidenum">
              <a:rPr lang="en-US" smtClean="0"/>
              <a:pPr/>
              <a:t>‹#›</a:t>
            </a:fld>
            <a:r>
              <a:rPr lang="en-US"/>
              <a:t> of 26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819373" y="982416"/>
            <a:ext cx="7711011" cy="4399000"/>
          </a:xfrm>
        </p:spPr>
        <p:txBody>
          <a:bodyPr>
            <a:normAutofit/>
          </a:bodyPr>
          <a:lstStyle>
            <a:lvl1pPr>
              <a:defRPr sz="1800">
                <a:latin typeface="+mn-lt"/>
                <a:ea typeface="Open Sans" pitchFamily="34" charset="0"/>
                <a:cs typeface="Open Sans" pitchFamily="34" charset="0"/>
              </a:defRPr>
            </a:lvl1pPr>
            <a:lvl2pPr>
              <a:defRPr sz="1500">
                <a:latin typeface="+mn-lt"/>
                <a:ea typeface="Open Sans" pitchFamily="34" charset="0"/>
                <a:cs typeface="Open Sans" pitchFamily="34" charset="0"/>
              </a:defRPr>
            </a:lvl2pPr>
            <a:lvl3pPr>
              <a:defRPr sz="1500">
                <a:latin typeface="+mn-lt"/>
                <a:ea typeface="Open Sans" pitchFamily="34" charset="0"/>
                <a:cs typeface="Open Sans" pitchFamily="34" charset="0"/>
              </a:defRPr>
            </a:lvl3pPr>
            <a:lvl4pPr>
              <a:defRPr sz="1500">
                <a:latin typeface="+mn-lt"/>
                <a:ea typeface="Open Sans" pitchFamily="34" charset="0"/>
                <a:cs typeface="Open Sans" pitchFamily="34" charset="0"/>
              </a:defRPr>
            </a:lvl4pPr>
            <a:lvl5pPr>
              <a:defRPr sz="1500">
                <a:latin typeface="+mn-lt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259210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273" y="1493525"/>
            <a:ext cx="8394028" cy="4224232"/>
          </a:xfrm>
          <a:prstGeom prst="rect">
            <a:avLst/>
          </a:prstGeom>
        </p:spPr>
        <p:txBody>
          <a:bodyPr vert="horz" lIns="76783" tIns="38391" rIns="76783" bIns="3839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83571" y="5932596"/>
            <a:ext cx="2176726" cy="340784"/>
          </a:xfrm>
          <a:prstGeom prst="rect">
            <a:avLst/>
          </a:prstGeom>
        </p:spPr>
        <p:txBody>
          <a:bodyPr lIns="51097" tIns="25549" rIns="51097" bIns="25549" anchor="b"/>
          <a:lstStyle>
            <a:lvl1pPr algn="r">
              <a:defRPr sz="900"/>
            </a:lvl1pPr>
          </a:lstStyle>
          <a:p>
            <a:r>
              <a:rPr lang="en-US"/>
              <a:t>Page </a:t>
            </a:r>
            <a:fld id="{C7929045-FF96-46A9-A2C3-97099E87F808}" type="slidenum">
              <a:rPr lang="en-US" smtClean="0"/>
              <a:pPr/>
              <a:t>‹#›</a:t>
            </a:fld>
            <a:r>
              <a:rPr lang="en-US"/>
              <a:t> of 26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027755" y="408079"/>
            <a:ext cx="7980219" cy="453422"/>
          </a:xfrm>
          <a:prstGeom prst="rect">
            <a:avLst/>
          </a:prstGeom>
          <a:solidFill>
            <a:srgbClr val="008F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Triangle Piec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85347" y="428803"/>
            <a:ext cx="427372" cy="43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486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</p:sldLayoutIdLst>
  <p:transition/>
  <p:hf hdr="0" ftr="0" dt="0"/>
  <p:txStyles>
    <p:titleStyle>
      <a:lvl1pPr algn="ctr" defTabSz="767829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936" indent="-287936" algn="l" defTabSz="767829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61" indent="-239947" algn="l" defTabSz="767829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59786" indent="-191958" algn="l" defTabSz="76782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343701" indent="-191958" algn="l" defTabSz="767829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615" indent="-191958" algn="l" defTabSz="767829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11528" indent="-191958" algn="l" defTabSz="767829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95444" indent="-191958" algn="l" defTabSz="767829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79357" indent="-191958" algn="l" defTabSz="767829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63272" indent="-191958" algn="l" defTabSz="767829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82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3914" algn="l" defTabSz="76782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7829" algn="l" defTabSz="76782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51743" algn="l" defTabSz="76782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35657" algn="l" defTabSz="76782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19570" algn="l" defTabSz="76782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3486" algn="l" defTabSz="76782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87399" algn="l" defTabSz="76782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71314" algn="l" defTabSz="76782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2" y="1"/>
            <a:ext cx="9336088" cy="4343400"/>
            <a:chOff x="0" y="0"/>
            <a:chExt cx="9336088" cy="4343400"/>
          </a:xfrm>
        </p:grpSpPr>
        <p:grpSp>
          <p:nvGrpSpPr>
            <p:cNvPr id="52" name="Group 51"/>
            <p:cNvGrpSpPr/>
            <p:nvPr/>
          </p:nvGrpSpPr>
          <p:grpSpPr>
            <a:xfrm>
              <a:off x="0" y="114300"/>
              <a:ext cx="9336088" cy="4229100"/>
              <a:chOff x="0" y="0"/>
              <a:chExt cx="9336088" cy="4229100"/>
            </a:xfrm>
          </p:grpSpPr>
          <p:grpSp>
            <p:nvGrpSpPr>
              <p:cNvPr id="48" name="Group 47"/>
              <p:cNvGrpSpPr/>
              <p:nvPr/>
            </p:nvGrpSpPr>
            <p:grpSpPr>
              <a:xfrm>
                <a:off x="0" y="0"/>
                <a:ext cx="9336088" cy="4229100"/>
                <a:chOff x="0" y="0"/>
                <a:chExt cx="9336088" cy="4229100"/>
              </a:xfrm>
            </p:grpSpPr>
            <p:pic>
              <p:nvPicPr>
                <p:cNvPr id="11" name="Picture 4" descr="https://static.pexels.com/photos/6466/green-bokeh-background.jp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33702" b="79924"/>
                <a:stretch>
                  <a:fillRect/>
                </a:stretch>
              </p:blipFill>
              <p:spPr bwMode="auto">
                <a:xfrm>
                  <a:off x="3152775" y="3"/>
                  <a:ext cx="6183313" cy="13239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1031" name="Picture 7" descr="C:\Users\LEKilberg\Desktop\leaf-spring-leaves-plants-medium2.jp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 t="2111" r="6142" b="44338"/>
                <a:stretch>
                  <a:fillRect/>
                </a:stretch>
              </p:blipFill>
              <p:spPr bwMode="auto">
                <a:xfrm>
                  <a:off x="3086100" y="1238250"/>
                  <a:ext cx="4657725" cy="1771650"/>
                </a:xfrm>
                <a:prstGeom prst="rect">
                  <a:avLst/>
                </a:prstGeom>
                <a:noFill/>
              </p:spPr>
            </p:pic>
            <p:pic>
              <p:nvPicPr>
                <p:cNvPr id="1032" name="Picture 8" descr="C:\Users\LEKilberg\Desktop\nature-plant-spring-young-5762-medium2.jpg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33725" cy="2089150"/>
                </a:xfrm>
                <a:prstGeom prst="rect">
                  <a:avLst/>
                </a:prstGeom>
                <a:noFill/>
              </p:spPr>
            </p:pic>
            <p:pic>
              <p:nvPicPr>
                <p:cNvPr id="1034" name="Picture 10" descr="C:\Users\LEKilberg\Desktop\pexels-photo-medium2.jpg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 b="53106"/>
                <a:stretch>
                  <a:fillRect/>
                </a:stretch>
              </p:blipFill>
              <p:spPr bwMode="auto">
                <a:xfrm>
                  <a:off x="0" y="2051050"/>
                  <a:ext cx="3131312" cy="958850"/>
                </a:xfrm>
                <a:prstGeom prst="rect">
                  <a:avLst/>
                </a:prstGeom>
                <a:noFill/>
              </p:spPr>
            </p:pic>
            <p:cxnSp>
              <p:nvCxnSpPr>
                <p:cNvPr id="27" name="Straight Connector 26"/>
                <p:cNvCxnSpPr/>
                <p:nvPr/>
              </p:nvCxnSpPr>
              <p:spPr>
                <a:xfrm>
                  <a:off x="3098800" y="0"/>
                  <a:ext cx="0" cy="3009900"/>
                </a:xfrm>
                <a:prstGeom prst="line">
                  <a:avLst/>
                </a:prstGeom>
                <a:ln w="149225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3136900" y="1270000"/>
                  <a:ext cx="6189663" cy="0"/>
                </a:xfrm>
                <a:prstGeom prst="line">
                  <a:avLst/>
                </a:prstGeom>
                <a:ln w="149225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0" y="2146300"/>
                  <a:ext cx="3094831" cy="0"/>
                </a:xfrm>
                <a:prstGeom prst="line">
                  <a:avLst/>
                </a:prstGeom>
                <a:ln w="149225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>
                <a:xfrm>
                  <a:off x="8128000" y="1219200"/>
                  <a:ext cx="0" cy="1714500"/>
                </a:xfrm>
                <a:prstGeom prst="line">
                  <a:avLst/>
                </a:prstGeom>
                <a:ln w="149225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033" name="Picture 9" descr="C:\Users\LEKilberg\Desktop\art-earth-green-hipster-medium2.jpg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r="50000" b="23708"/>
                <a:stretch>
                  <a:fillRect/>
                </a:stretch>
              </p:blipFill>
              <p:spPr bwMode="auto">
                <a:xfrm>
                  <a:off x="7675418" y="1333500"/>
                  <a:ext cx="1651145" cy="1676400"/>
                </a:xfrm>
                <a:prstGeom prst="rect">
                  <a:avLst/>
                </a:prstGeom>
                <a:noFill/>
              </p:spPr>
            </p:pic>
            <p:cxnSp>
              <p:nvCxnSpPr>
                <p:cNvPr id="47" name="Straight Connector 46"/>
                <p:cNvCxnSpPr/>
                <p:nvPr/>
              </p:nvCxnSpPr>
              <p:spPr>
                <a:xfrm>
                  <a:off x="7737475" y="1219200"/>
                  <a:ext cx="0" cy="3009900"/>
                </a:xfrm>
                <a:prstGeom prst="line">
                  <a:avLst/>
                </a:prstGeom>
                <a:ln w="149225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Straight Connector 48"/>
              <p:cNvCxnSpPr/>
              <p:nvPr/>
            </p:nvCxnSpPr>
            <p:spPr>
              <a:xfrm>
                <a:off x="0" y="3070225"/>
                <a:ext cx="9326563" cy="0"/>
              </a:xfrm>
              <a:prstGeom prst="line">
                <a:avLst/>
              </a:prstGeom>
              <a:ln w="149225">
                <a:solidFill>
                  <a:srgbClr val="FFFF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3" name="Straight Connector 52"/>
            <p:cNvCxnSpPr/>
            <p:nvPr/>
          </p:nvCxnSpPr>
          <p:spPr>
            <a:xfrm>
              <a:off x="76200" y="0"/>
              <a:ext cx="0" cy="3114675"/>
            </a:xfrm>
            <a:prstGeom prst="line">
              <a:avLst/>
            </a:prstGeom>
            <a:ln w="14922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9248775" y="0"/>
              <a:ext cx="0" cy="3114675"/>
            </a:xfrm>
            <a:prstGeom prst="line">
              <a:avLst/>
            </a:prstGeom>
            <a:ln w="14922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0" y="79375"/>
              <a:ext cx="9326563" cy="0"/>
            </a:xfrm>
            <a:prstGeom prst="line">
              <a:avLst/>
            </a:prstGeom>
            <a:ln w="14922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197482" y="3471314"/>
            <a:ext cx="7110034" cy="2292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US" sz="3800" dirty="0">
                <a:ea typeface="Open Sans" pitchFamily="34" charset="0"/>
                <a:cs typeface="Open Sans" pitchFamily="34" charset="0"/>
              </a:rPr>
              <a:t>ENERGY SAVINGS PERFORMANCE CONTRACTING</a:t>
            </a:r>
          </a:p>
          <a:p>
            <a:pPr algn="r"/>
            <a:r>
              <a:rPr lang="en-US" sz="2400" dirty="0">
                <a:ea typeface="Open Sans" pitchFamily="34" charset="0"/>
                <a:cs typeface="Open Sans" pitchFamily="34" charset="0"/>
              </a:rPr>
              <a:t>Prepared for City of Franklin</a:t>
            </a:r>
          </a:p>
          <a:p>
            <a:pPr algn="r"/>
            <a:r>
              <a:rPr lang="en-US" sz="2400" dirty="0">
                <a:ea typeface="Open Sans" pitchFamily="34" charset="0"/>
                <a:cs typeface="Open Sans" pitchFamily="34" charset="0"/>
              </a:rPr>
              <a:t>April 3rd, 2017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078525" y="6098650"/>
            <a:ext cx="898498" cy="15902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516260" y="4329629"/>
            <a:ext cx="1420272" cy="1443555"/>
          </a:xfrm>
          <a:prstGeom prst="rect">
            <a:avLst/>
          </a:prstGeom>
        </p:spPr>
      </p:pic>
      <p:pic>
        <p:nvPicPr>
          <p:cNvPr id="22" name="Picture 21" descr="Perfection logo with blk type_noTAG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9828" y="5329165"/>
            <a:ext cx="2728042" cy="83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2976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0204" y="457945"/>
            <a:ext cx="7739405" cy="521434"/>
          </a:xfrm>
        </p:spPr>
        <p:txBody>
          <a:bodyPr>
            <a:normAutofit/>
          </a:bodyPr>
          <a:lstStyle/>
          <a:p>
            <a:r>
              <a:rPr lang="en-US" dirty="0">
                <a:latin typeface="Open Sans" charset="0"/>
                <a:ea typeface="Open Sans" charset="0"/>
                <a:cs typeface="Open Sans" charset="0"/>
              </a:rPr>
              <a:t>FLEET SERVICES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10</a:t>
            </a:fld>
            <a:r>
              <a:rPr lang="en-US" dirty="0"/>
              <a:t> of 14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534902" y="1421844"/>
            <a:ext cx="4103773" cy="1623281"/>
          </a:xfrm>
          <a:prstGeom prst="rect">
            <a:avLst/>
          </a:prstGeom>
        </p:spPr>
        <p:txBody>
          <a:bodyPr vert="horz" lIns="76783" tIns="38391" rIns="76783" bIns="38391" rtlCol="0">
            <a:noAutofit/>
          </a:bodyPr>
          <a:lstStyle/>
          <a:p>
            <a:pPr marL="287936" marR="0" lvl="0" indent="-287936" algn="l" defTabSz="767829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Open Sans" pitchFamily="34" charset="0"/>
                <a:cs typeface="Open Sans" pitchFamily="34" charset="0"/>
              </a:rPr>
              <a:t>Current conditions: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Total of 124 city owned vehicles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Vehicles age in range of 1 to 24 years of age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61% </a:t>
            </a:r>
            <a:r>
              <a:rPr lang="en-US" dirty="0"/>
              <a:t>of vehicles are 6 years or older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$153,215 spent on maintenance/repairs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925927" y="939353"/>
            <a:ext cx="414496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Recommendation: 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Recommend implementing a fleet leasing program for all city owned vehicles.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Recommended installing bi-fuel propane upgrade to 47 high-mileage vehicles.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Reduced maintenance/repair costs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Higher octane and cleaner burning fuel.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4902" y="3424641"/>
            <a:ext cx="3188484" cy="22922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9906" y="3663769"/>
            <a:ext cx="3950550" cy="2066723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557099" y="1685291"/>
            <a:ext cx="8321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39372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4360" y="463805"/>
            <a:ext cx="7739405" cy="418162"/>
          </a:xfrm>
        </p:spPr>
        <p:txBody>
          <a:bodyPr>
            <a:normAutofit/>
          </a:bodyPr>
          <a:lstStyle/>
          <a:p>
            <a:r>
              <a:rPr lang="en-US" dirty="0">
                <a:latin typeface="Open Sans" charset="0"/>
                <a:ea typeface="Open Sans" charset="0"/>
                <a:cs typeface="Open Sans" charset="0"/>
              </a:rPr>
              <a:t>SAVINGS SUMMARY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098857"/>
              </p:ext>
            </p:extLst>
          </p:nvPr>
        </p:nvGraphicFramePr>
        <p:xfrm>
          <a:off x="1518557" y="1256749"/>
          <a:ext cx="6512635" cy="4365444"/>
        </p:xfrm>
        <a:graphic>
          <a:graphicData uri="http://schemas.openxmlformats.org/drawingml/2006/table">
            <a:tbl>
              <a:tblPr/>
              <a:tblGrid>
                <a:gridCol w="3895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175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5526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Times"/>
                          <a:cs typeface="Times New Roman"/>
                        </a:rPr>
                        <a:t>Energy</a:t>
                      </a:r>
                      <a:r>
                        <a:rPr lang="en-US" sz="1400" b="1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Times"/>
                          <a:cs typeface="Times New Roman"/>
                        </a:rPr>
                        <a:t> Conservation Measures:</a:t>
                      </a:r>
                      <a:endParaRPr lang="en-US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Projected</a:t>
                      </a:r>
                      <a:r>
                        <a:rPr lang="en-US" sz="1400" b="1" dirty="0">
                          <a:solidFill>
                            <a:srgbClr val="4F6228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GUARANTEED</a:t>
                      </a:r>
                      <a:r>
                        <a:rPr lang="en-US" sz="1400" b="1" baseline="0" dirty="0">
                          <a:solidFill>
                            <a:srgbClr val="4F6228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4F6228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Savings: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37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+mn-lt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4F6228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37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"/>
                          <a:cs typeface="Times New Roman"/>
                        </a:rPr>
                        <a:t>Building Utilities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4F6228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$32,643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37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"/>
                          <a:cs typeface="Times New Roman"/>
                        </a:rPr>
                        <a:t>Building</a:t>
                      </a:r>
                      <a:r>
                        <a:rPr lang="en-US" sz="1400" baseline="0" dirty="0">
                          <a:latin typeface="+mn-lt"/>
                          <a:ea typeface="Times"/>
                          <a:cs typeface="Times New Roman"/>
                        </a:rPr>
                        <a:t> Maintenance</a:t>
                      </a:r>
                      <a:endParaRPr lang="en-US" sz="1400" dirty="0">
                        <a:latin typeface="+mn-lt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4F6228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$53,055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37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+mn-lt"/>
                          <a:ea typeface="Times"/>
                          <a:cs typeface="Times New Roman"/>
                        </a:rPr>
                        <a:t>Fleet Acquisition and Maintenance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4F6228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$148,895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3773">
                <a:tc>
                  <a:txBody>
                    <a:bodyPr/>
                    <a:lstStyle/>
                    <a:p>
                      <a:pPr marL="0" marR="0" indent="0" algn="l" defTabSz="767829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ea typeface="Times"/>
                          <a:cs typeface="Times New Roman"/>
                        </a:rPr>
                        <a:t>Building Maintenance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4F6228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$13,296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37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+mn-lt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4F6228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37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4F6228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Projected Annual Cost Savings</a:t>
                      </a:r>
                      <a:endParaRPr lang="en-US" sz="1400" dirty="0">
                        <a:latin typeface="+mn-lt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4F6228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$247,889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637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+mn-lt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11</a:t>
            </a:fld>
            <a:r>
              <a:rPr lang="en-US" dirty="0"/>
              <a:t> of 14</a:t>
            </a:r>
          </a:p>
        </p:txBody>
      </p:sp>
    </p:spTree>
    <p:extLst>
      <p:ext uri="{BB962C8B-B14F-4D97-AF65-F5344CB8AC3E}">
        <p14:creationId xmlns:p14="http://schemas.microsoft.com/office/powerpoint/2010/main" val="224288294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12</a:t>
            </a:fld>
            <a:r>
              <a:rPr lang="en-US" dirty="0"/>
              <a:t> of 14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rcRect l="32183" r="29766"/>
          <a:stretch>
            <a:fillRect/>
          </a:stretch>
        </p:blipFill>
        <p:spPr>
          <a:xfrm>
            <a:off x="1739787" y="1046285"/>
            <a:ext cx="6222775" cy="46159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2772" y="426646"/>
            <a:ext cx="7407282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0817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33508" y="472023"/>
            <a:ext cx="7376757" cy="333709"/>
          </a:xfrm>
          <a:prstGeom prst="rect">
            <a:avLst/>
          </a:prstGeom>
          <a:noFill/>
        </p:spPr>
        <p:txBody>
          <a:bodyPr wrap="square" lIns="56162" tIns="28081" rIns="56162" bIns="28081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FINANCIAL CASH FLOW ANALYSIS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13</a:t>
            </a:fld>
            <a:r>
              <a:rPr lang="en-US" dirty="0"/>
              <a:t> of 14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742" y="1014794"/>
            <a:ext cx="7409968" cy="4799410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168551" y="5589917"/>
            <a:ext cx="966158" cy="43334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 </a:t>
            </a: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$1,610,127</a:t>
            </a:r>
            <a:endParaRPr kumimoji="0" lang="en-US" altLang="en-US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16038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048308" y="472233"/>
            <a:ext cx="7376757" cy="333709"/>
          </a:xfrm>
          <a:prstGeom prst="rect">
            <a:avLst/>
          </a:prstGeom>
          <a:noFill/>
        </p:spPr>
        <p:txBody>
          <a:bodyPr wrap="square" lIns="56162" tIns="28081" rIns="56162" bIns="28081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RFP PROCESS</a:t>
            </a: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57240" y="1491782"/>
            <a:ext cx="10565524" cy="4372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Aft>
                <a:spcPts val="500"/>
              </a:spcAft>
            </a:pPr>
            <a:r>
              <a:rPr lang="en-US" dirty="0"/>
              <a:t>Initial Meeting 				                           	09/06/2016</a:t>
            </a:r>
          </a:p>
          <a:p>
            <a:pPr lvl="0">
              <a:spcAft>
                <a:spcPts val="500"/>
              </a:spcAft>
            </a:pPr>
            <a:r>
              <a:rPr lang="en-US" dirty="0"/>
              <a:t>Feasibility Stage 				                       	12/16/2016 – 03/10/2017</a:t>
            </a:r>
          </a:p>
          <a:p>
            <a:pPr lvl="0">
              <a:spcAft>
                <a:spcPts val="500"/>
              </a:spcAft>
            </a:pPr>
            <a:r>
              <a:rPr lang="en-US" dirty="0"/>
              <a:t>Deliver Findings to City of Franklin			                 03/15/2017</a:t>
            </a:r>
          </a:p>
          <a:p>
            <a:pPr lvl="0">
              <a:spcAft>
                <a:spcPts val="500"/>
              </a:spcAft>
            </a:pPr>
            <a:r>
              <a:rPr lang="en-US" dirty="0"/>
              <a:t>Deliver Presentation to City Council		                    	04/03/2017</a:t>
            </a:r>
          </a:p>
          <a:p>
            <a:pPr lvl="0">
              <a:spcAft>
                <a:spcPts val="500"/>
              </a:spcAft>
            </a:pPr>
            <a:r>
              <a:rPr lang="en-US" dirty="0"/>
              <a:t>City Council Votes to Issue RFP				04/17/2017</a:t>
            </a:r>
          </a:p>
          <a:p>
            <a:pPr lvl="0">
              <a:spcAft>
                <a:spcPts val="500"/>
              </a:spcAft>
            </a:pPr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Legal Advertisement 				        	1 Week</a:t>
            </a:r>
          </a:p>
          <a:p>
            <a:pPr lvl="0">
              <a:spcAft>
                <a:spcPts val="500"/>
              </a:spcAft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Legal Advertisement					1 Week</a:t>
            </a:r>
          </a:p>
          <a:p>
            <a:pPr>
              <a:spcAft>
                <a:spcPts val="500"/>
              </a:spcAft>
            </a:pPr>
            <a:r>
              <a:rPr lang="en-US" dirty="0"/>
              <a:t>Submission of Proposals		 			30 Days</a:t>
            </a:r>
          </a:p>
          <a:p>
            <a:pPr>
              <a:spcAft>
                <a:spcPts val="500"/>
              </a:spcAft>
            </a:pPr>
            <a:r>
              <a:rPr lang="en-US" dirty="0"/>
              <a:t>Provider Selected				                		1-2 Weeks</a:t>
            </a:r>
          </a:p>
          <a:p>
            <a:pPr>
              <a:spcAft>
                <a:spcPts val="500"/>
              </a:spcAft>
            </a:pPr>
            <a:r>
              <a:rPr lang="en-US" dirty="0"/>
              <a:t>Scope/Contract Negotiation                                                  		2-3 Weeks</a:t>
            </a:r>
          </a:p>
          <a:p>
            <a:pPr>
              <a:spcAft>
                <a:spcPts val="500"/>
              </a:spcAft>
            </a:pPr>
            <a:r>
              <a:rPr lang="en-US" dirty="0"/>
              <a:t>Contract Presented to City Council for Approval		07/18/2017</a:t>
            </a:r>
          </a:p>
          <a:p>
            <a:pPr>
              <a:spcAft>
                <a:spcPts val="500"/>
              </a:spcAft>
            </a:pPr>
            <a:r>
              <a:rPr lang="en-US" dirty="0"/>
              <a:t>Final Design, Permits, Equipment Ordering, etc.		6-8 Weeks		</a:t>
            </a:r>
          </a:p>
          <a:p>
            <a:pPr>
              <a:spcAft>
                <a:spcPts val="500"/>
              </a:spcAft>
            </a:pPr>
            <a:r>
              <a:rPr lang="en-US" dirty="0"/>
              <a:t>Project Installation Begins			         		1</a:t>
            </a:r>
            <a:r>
              <a:rPr lang="en-US" baseline="30000" dirty="0"/>
              <a:t>st</a:t>
            </a:r>
            <a:r>
              <a:rPr lang="en-US" dirty="0"/>
              <a:t> week of September</a:t>
            </a:r>
          </a:p>
          <a:p>
            <a:pPr>
              <a:spcAft>
                <a:spcPts val="500"/>
              </a:spcAft>
            </a:pPr>
            <a:endParaRPr lang="en-US" dirty="0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505142" y="1021076"/>
            <a:ext cx="84196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2743200" algn="l"/>
              </a:tabLst>
            </a:pPr>
            <a:r>
              <a:rPr lang="en-US" sz="1800" b="1" dirty="0">
                <a:ea typeface="Open Sans" pitchFamily="34" charset="0"/>
                <a:cs typeface="Open Sans" pitchFamily="34" charset="0"/>
              </a:rPr>
              <a:t>SAMPLE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Open Sans" pitchFamily="34" charset="0"/>
                <a:cs typeface="Open Sans" pitchFamily="34" charset="0"/>
              </a:rPr>
              <a:t> TIMELINE</a:t>
            </a:r>
            <a:endParaRPr kumimoji="0" 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14</a:t>
            </a:fld>
            <a:r>
              <a:rPr lang="en-US" dirty="0"/>
              <a:t> of 14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295277"/>
            <a:ext cx="9326563" cy="1552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https://static.pexels.com/photos/6466/green-bokeh-background.jpg"/>
          <p:cNvPicPr>
            <a:picLocks noChangeAspect="1" noChangeArrowheads="1"/>
          </p:cNvPicPr>
          <p:nvPr/>
        </p:nvPicPr>
        <p:blipFill>
          <a:blip r:embed="rId3" cstate="print"/>
          <a:srcRect l="33702" r="36272" b="2942"/>
          <a:stretch>
            <a:fillRect/>
          </a:stretch>
        </p:blipFill>
        <p:spPr bwMode="auto">
          <a:xfrm>
            <a:off x="0" y="0"/>
            <a:ext cx="2800349" cy="64008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760360" y="1749012"/>
            <a:ext cx="8267701" cy="386055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60125" y="2171787"/>
            <a:ext cx="8267701" cy="386055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56809" y="2587552"/>
            <a:ext cx="8267701" cy="386055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58398" y="3007848"/>
            <a:ext cx="8267701" cy="386055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56709" y="3424416"/>
            <a:ext cx="8267701" cy="386055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758297" y="3850408"/>
            <a:ext cx="8267701" cy="386055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099770" y="828462"/>
            <a:ext cx="7887750" cy="3467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r">
              <a:spcAft>
                <a:spcPts val="1400"/>
              </a:spcAft>
              <a:tabLst>
                <a:tab pos="914400" algn="l"/>
              </a:tabLst>
            </a:pPr>
            <a:r>
              <a:rPr lang="en-US" sz="4400" dirty="0">
                <a:ea typeface="Open Sans" pitchFamily="34" charset="0"/>
                <a:cs typeface="Open Sans" pitchFamily="34" charset="0"/>
              </a:rPr>
              <a:t>AGENDA</a:t>
            </a:r>
            <a:endParaRPr lang="en-US" sz="5000" dirty="0">
              <a:ea typeface="Open Sans" pitchFamily="34" charset="0"/>
              <a:cs typeface="Open Sans" pitchFamily="34" charset="0"/>
            </a:endParaRPr>
          </a:p>
          <a:p>
            <a:pPr marL="228600" indent="-228600" algn="r">
              <a:lnSpc>
                <a:spcPct val="150000"/>
              </a:lnSpc>
              <a:tabLst>
                <a:tab pos="561624" algn="l"/>
              </a:tabLst>
            </a:pPr>
            <a:r>
              <a:rPr lang="en-US" sz="1800" dirty="0">
                <a:ea typeface="Open Sans" pitchFamily="34" charset="0"/>
                <a:cs typeface="Open Sans" pitchFamily="34" charset="0"/>
              </a:rPr>
              <a:t>Indiana Code 36-1-12.5</a:t>
            </a:r>
          </a:p>
          <a:p>
            <a:pPr marL="228600" indent="-228600" algn="r">
              <a:lnSpc>
                <a:spcPct val="150000"/>
              </a:lnSpc>
              <a:tabLst>
                <a:tab pos="561624" algn="l"/>
              </a:tabLst>
            </a:pPr>
            <a:r>
              <a:rPr lang="en-US" sz="1800" dirty="0">
                <a:ea typeface="Open Sans" pitchFamily="34" charset="0"/>
                <a:cs typeface="Open Sans" pitchFamily="34" charset="0"/>
              </a:rPr>
              <a:t>Guaranteed Savings Program</a:t>
            </a:r>
          </a:p>
          <a:p>
            <a:pPr marL="228600" indent="-228600" algn="r">
              <a:lnSpc>
                <a:spcPct val="150000"/>
              </a:lnSpc>
              <a:tabLst>
                <a:tab pos="561624" algn="l"/>
              </a:tabLst>
            </a:pPr>
            <a:r>
              <a:rPr lang="en-US" sz="1800" dirty="0">
                <a:ea typeface="Open Sans" pitchFamily="34" charset="0"/>
                <a:cs typeface="Open Sans" pitchFamily="34" charset="0"/>
              </a:rPr>
              <a:t>Energy Conservation Measures</a:t>
            </a:r>
          </a:p>
          <a:p>
            <a:pPr marL="228600" indent="-228600" algn="r">
              <a:lnSpc>
                <a:spcPct val="150000"/>
              </a:lnSpc>
              <a:spcAft>
                <a:spcPts val="100"/>
              </a:spcAft>
              <a:tabLst>
                <a:tab pos="561624" algn="l"/>
              </a:tabLst>
            </a:pPr>
            <a:r>
              <a:rPr lang="en-US" sz="1800" dirty="0">
                <a:ea typeface="Open Sans" pitchFamily="34" charset="0"/>
                <a:cs typeface="Open Sans" pitchFamily="34" charset="0"/>
              </a:rPr>
              <a:t>Financial Cash Flow Analysis</a:t>
            </a:r>
          </a:p>
          <a:p>
            <a:pPr marL="228600" indent="-228600" algn="r">
              <a:lnSpc>
                <a:spcPct val="150000"/>
              </a:lnSpc>
              <a:spcAft>
                <a:spcPts val="100"/>
              </a:spcAft>
              <a:tabLst>
                <a:tab pos="561624" algn="l"/>
              </a:tabLst>
            </a:pPr>
            <a:r>
              <a:rPr lang="en-US" sz="1800" dirty="0">
                <a:ea typeface="Open Sans" pitchFamily="34" charset="0"/>
                <a:cs typeface="Open Sans" pitchFamily="34" charset="0"/>
              </a:rPr>
              <a:t>RFP Process </a:t>
            </a:r>
          </a:p>
          <a:p>
            <a:pPr marL="228600" indent="-228600" algn="r">
              <a:lnSpc>
                <a:spcPct val="150000"/>
              </a:lnSpc>
              <a:spcAft>
                <a:spcPts val="100"/>
              </a:spcAft>
              <a:tabLst>
                <a:tab pos="561624" algn="l"/>
              </a:tabLst>
            </a:pPr>
            <a:r>
              <a:rPr lang="en-US" sz="1800" dirty="0">
                <a:ea typeface="Open Sans" pitchFamily="34" charset="0"/>
                <a:cs typeface="Open Sans" pitchFamily="34" charset="0"/>
              </a:rPr>
              <a:t>Proposed Timeline</a:t>
            </a:r>
          </a:p>
        </p:txBody>
      </p:sp>
      <p:sp>
        <p:nvSpPr>
          <p:cNvPr id="21" name="Slide Number Placeholder 36"/>
          <p:cNvSpPr>
            <a:spLocks noGrp="1"/>
          </p:cNvSpPr>
          <p:nvPr>
            <p:ph type="sldNum" sz="quarter" idx="12"/>
          </p:nvPr>
        </p:nvSpPr>
        <p:spPr>
          <a:xfrm>
            <a:off x="6683571" y="5932596"/>
            <a:ext cx="2176726" cy="340784"/>
          </a:xfrm>
        </p:spPr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2</a:t>
            </a:fld>
            <a:r>
              <a:rPr lang="en-US" dirty="0"/>
              <a:t> of 14</a:t>
            </a:r>
          </a:p>
        </p:txBody>
      </p:sp>
    </p:spTree>
    <p:extLst>
      <p:ext uri="{BB962C8B-B14F-4D97-AF65-F5344CB8AC3E}">
        <p14:creationId xmlns:p14="http://schemas.microsoft.com/office/powerpoint/2010/main" val="65558303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84068" y="1112885"/>
            <a:ext cx="8473706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The Indiana General Assembly enacted IC 36-1-12.5 which establishes the basis for energy efficiency in state and local government buildings. </a:t>
            </a:r>
          </a:p>
          <a:p>
            <a:endParaRPr lang="en-US" sz="2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2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This bill authorizes </a:t>
            </a:r>
            <a:r>
              <a:rPr lang="en-US" sz="2400" b="1" u="sng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guaranteed</a:t>
            </a:r>
            <a:r>
              <a:rPr lang="en-US" sz="2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energy savings performance contracting, which can include private sector financing to fund these projects. </a:t>
            </a:r>
          </a:p>
          <a:p>
            <a:endParaRPr lang="en-US" sz="2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24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This bill authorizes a program for achieving energy, operational and capital cost avoidance savings in state and local government buildings through ESPCs.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32543" y="472195"/>
            <a:ext cx="7376757" cy="333709"/>
          </a:xfrm>
          <a:prstGeom prst="rect">
            <a:avLst/>
          </a:prstGeom>
          <a:noFill/>
        </p:spPr>
        <p:txBody>
          <a:bodyPr wrap="square" lIns="56162" tIns="28081" rIns="56162" bIns="28081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INDIANA CODE 36-1-12.5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3</a:t>
            </a:fld>
            <a:r>
              <a:rPr lang="en-US" dirty="0"/>
              <a:t> of 14</a:t>
            </a: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3" cstate="print"/>
          <a:srcRect l="4478" t="3363"/>
          <a:stretch>
            <a:fillRect/>
          </a:stretch>
        </p:blipFill>
        <p:spPr bwMode="auto">
          <a:xfrm>
            <a:off x="7364733" y="4781775"/>
            <a:ext cx="1166392" cy="121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84068" y="1217784"/>
            <a:ext cx="8473706" cy="45627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u="sng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Key program benefits: </a:t>
            </a:r>
          </a:p>
          <a:p>
            <a:endParaRPr lang="en-US" sz="14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739775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b="1" u="sng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Guaranteed project cost – NO CHANGE ORDERS</a:t>
            </a:r>
            <a:endParaRPr lang="en-US" sz="20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739775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b="1" u="sng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Guaranteed savings</a:t>
            </a:r>
            <a:endParaRPr lang="en-US" sz="20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739775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b="1" u="sng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Guaranteed equipment performance</a:t>
            </a:r>
            <a:endParaRPr lang="en-US" sz="20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marL="739775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Avoid using money from capital and operating budgets to address building needs</a:t>
            </a:r>
          </a:p>
          <a:p>
            <a:pPr marL="739775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Make project financing exempt from net allowed indebtedness and avoid future budgeting issues</a:t>
            </a:r>
          </a:p>
          <a:p>
            <a:pPr marL="739775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Verification of annual savings through a monitoring program</a:t>
            </a:r>
          </a:p>
          <a:p>
            <a:pPr marL="739775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Update aging equipment with newer, more efficient products</a:t>
            </a:r>
          </a:p>
          <a:p>
            <a:pPr marL="739775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Reduce maintenance costs</a:t>
            </a:r>
          </a:p>
          <a:p>
            <a:pPr marL="739775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Single point of accountability</a:t>
            </a:r>
          </a:p>
          <a:p>
            <a:pPr marL="739775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Ongoing operational support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41438" y="472195"/>
            <a:ext cx="7376757" cy="333709"/>
          </a:xfrm>
          <a:prstGeom prst="rect">
            <a:avLst/>
          </a:prstGeom>
          <a:noFill/>
        </p:spPr>
        <p:txBody>
          <a:bodyPr wrap="square" lIns="56162" tIns="28081" rIns="56162" bIns="28081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INDIANA CODE 36-1-12.5</a:t>
            </a:r>
          </a:p>
        </p:txBody>
      </p:sp>
      <p:pic>
        <p:nvPicPr>
          <p:cNvPr id="51213" name="Picture 13"/>
          <p:cNvPicPr>
            <a:picLocks noChangeAspect="1" noChangeArrowheads="1"/>
          </p:cNvPicPr>
          <p:nvPr/>
        </p:nvPicPr>
        <p:blipFill>
          <a:blip r:embed="rId3" cstate="print"/>
          <a:srcRect l="4478" t="3363"/>
          <a:stretch>
            <a:fillRect/>
          </a:stretch>
        </p:blipFill>
        <p:spPr bwMode="auto">
          <a:xfrm>
            <a:off x="7364733" y="4781775"/>
            <a:ext cx="1166392" cy="1079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4</a:t>
            </a:fld>
            <a:r>
              <a:rPr lang="en-US" dirty="0"/>
              <a:t> of 14</a:t>
            </a:r>
          </a:p>
        </p:txBody>
      </p:sp>
    </p:spTree>
    <p:extLst>
      <p:ext uri="{BB962C8B-B14F-4D97-AF65-F5344CB8AC3E}">
        <p14:creationId xmlns:p14="http://schemas.microsoft.com/office/powerpoint/2010/main" val="731114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4360" y="456418"/>
            <a:ext cx="7739405" cy="418162"/>
          </a:xfrm>
        </p:spPr>
        <p:txBody>
          <a:bodyPr>
            <a:normAutofit/>
          </a:bodyPr>
          <a:lstStyle/>
          <a:p>
            <a:r>
              <a:rPr lang="en-US" dirty="0">
                <a:latin typeface="Open Sans" charset="0"/>
                <a:ea typeface="Open Sans" charset="0"/>
                <a:cs typeface="Open Sans" charset="0"/>
              </a:rPr>
              <a:t>PERFORMANCE CONTRACTING MODEL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5</a:t>
            </a:fld>
            <a:r>
              <a:rPr lang="en-US" dirty="0"/>
              <a:t> of 14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6633" y="945744"/>
            <a:ext cx="6559835" cy="521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8294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1033647" y="479320"/>
            <a:ext cx="7376757" cy="333709"/>
          </a:xfrm>
          <a:prstGeom prst="rect">
            <a:avLst/>
          </a:prstGeom>
          <a:noFill/>
        </p:spPr>
        <p:txBody>
          <a:bodyPr wrap="square" lIns="56162" tIns="28081" rIns="56162" bIns="28081" rtlCol="0" anchor="ctr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 ENERGY CONSERVATION MEASURES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6</a:t>
            </a:fld>
            <a:r>
              <a:rPr lang="en-US" dirty="0"/>
              <a:t> of 14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895349" y="1656078"/>
            <a:ext cx="7554829" cy="3458847"/>
            <a:chOff x="653373" y="2094229"/>
            <a:chExt cx="8871627" cy="4110256"/>
          </a:xfrm>
        </p:grpSpPr>
        <p:sp>
          <p:nvSpPr>
            <p:cNvPr id="23" name="TextBox 12"/>
            <p:cNvSpPr txBox="1"/>
            <p:nvPr/>
          </p:nvSpPr>
          <p:spPr>
            <a:xfrm>
              <a:off x="1112536" y="3599665"/>
              <a:ext cx="121460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742836" indent="-742836" algn="ctr">
                <a:spcAft>
                  <a:spcPts val="2400"/>
                </a:spcAft>
                <a:tabLst>
                  <a:tab pos="914260" algn="l"/>
                </a:tabLst>
              </a:pPr>
              <a:r>
                <a:rPr lang="en-US" sz="1200" dirty="0">
                  <a:ea typeface="Open Sans" pitchFamily="34" charset="0"/>
                  <a:cs typeface="Arial" pitchFamily="34" charset="0"/>
                </a:rPr>
                <a:t>Lighting</a:t>
              </a:r>
            </a:p>
          </p:txBody>
        </p:sp>
        <p:sp>
          <p:nvSpPr>
            <p:cNvPr id="24" name="TextBox 14"/>
            <p:cNvSpPr txBox="1"/>
            <p:nvPr/>
          </p:nvSpPr>
          <p:spPr>
            <a:xfrm>
              <a:off x="7366901" y="3599665"/>
              <a:ext cx="215809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742836" indent="-742836" algn="ctr">
                <a:spcAft>
                  <a:spcPts val="2400"/>
                </a:spcAft>
                <a:tabLst>
                  <a:tab pos="914260" algn="l"/>
                </a:tabLst>
              </a:pPr>
              <a:r>
                <a:rPr lang="en-US" sz="1200" dirty="0">
                  <a:ea typeface="Open Sans" pitchFamily="34" charset="0"/>
                  <a:cs typeface="Arial" pitchFamily="34" charset="0"/>
                </a:rPr>
                <a:t>Building Envelope</a:t>
              </a:r>
            </a:p>
          </p:txBody>
        </p:sp>
        <p:sp>
          <p:nvSpPr>
            <p:cNvPr id="25" name="TextBox 10"/>
            <p:cNvSpPr txBox="1"/>
            <p:nvPr/>
          </p:nvSpPr>
          <p:spPr>
            <a:xfrm>
              <a:off x="3074085" y="6019819"/>
              <a:ext cx="1778534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742836" indent="-742836" algn="ctr">
                <a:spcAft>
                  <a:spcPts val="2400"/>
                </a:spcAft>
                <a:tabLst>
                  <a:tab pos="914260" algn="l"/>
                </a:tabLst>
              </a:pPr>
              <a:r>
                <a:rPr lang="en-US" sz="1200" dirty="0">
                  <a:ea typeface="Open Sans" pitchFamily="34" charset="0"/>
                  <a:cs typeface="Arial" pitchFamily="34" charset="0"/>
                </a:rPr>
                <a:t>Renewable Energy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53373" y="6019819"/>
              <a:ext cx="2125564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742836" indent="-742836" algn="ctr">
                <a:spcAft>
                  <a:spcPts val="2400"/>
                </a:spcAft>
                <a:tabLst>
                  <a:tab pos="914260" algn="l"/>
                </a:tabLst>
              </a:pPr>
              <a:r>
                <a:rPr lang="en-US" sz="1200" dirty="0">
                  <a:ea typeface="Open Sans" pitchFamily="34" charset="0"/>
                  <a:cs typeface="Arial" pitchFamily="34" charset="0"/>
                </a:rPr>
                <a:t>Building Automation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242468" y="6019819"/>
              <a:ext cx="1919514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742836" indent="-742836" algn="ctr">
                <a:spcAft>
                  <a:spcPts val="2400"/>
                </a:spcAft>
                <a:tabLst>
                  <a:tab pos="914260" algn="l"/>
                </a:tabLst>
              </a:pPr>
              <a:r>
                <a:rPr lang="en-US" sz="1200" dirty="0">
                  <a:ea typeface="Open Sans" pitchFamily="34" charset="0"/>
                  <a:cs typeface="Arial" pitchFamily="34" charset="0"/>
                </a:rPr>
                <a:t>Water Conservation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554713" y="6019819"/>
              <a:ext cx="1778534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742836" indent="-742836" algn="ctr">
                <a:spcAft>
                  <a:spcPts val="2400"/>
                </a:spcAft>
                <a:tabLst>
                  <a:tab pos="914260" algn="l"/>
                </a:tabLst>
              </a:pPr>
              <a:r>
                <a:rPr lang="en-US" sz="1200" dirty="0">
                  <a:ea typeface="Open Sans" pitchFamily="34" charset="0"/>
                  <a:cs typeface="Arial" pitchFamily="34" charset="0"/>
                </a:rPr>
                <a:t>Fleet Services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920141" y="3599665"/>
              <a:ext cx="207134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742836" indent="-742836" algn="ctr">
                <a:spcAft>
                  <a:spcPts val="2400"/>
                </a:spcAft>
                <a:tabLst>
                  <a:tab pos="914260" algn="l"/>
                </a:tabLst>
              </a:pPr>
              <a:r>
                <a:rPr lang="en-US" sz="1200" dirty="0">
                  <a:ea typeface="Open Sans" pitchFamily="34" charset="0"/>
                  <a:cs typeface="Arial" pitchFamily="34" charset="0"/>
                </a:rPr>
                <a:t>Mechanical Upgrades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084146" y="3599665"/>
              <a:ext cx="222316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742836" indent="-742836" algn="ctr">
                <a:spcAft>
                  <a:spcPts val="2400"/>
                </a:spcAft>
                <a:tabLst>
                  <a:tab pos="914260" algn="l"/>
                </a:tabLst>
              </a:pPr>
              <a:r>
                <a:rPr lang="en-US" sz="1200" dirty="0">
                  <a:ea typeface="Open Sans" pitchFamily="34" charset="0"/>
                  <a:cs typeface="Arial" pitchFamily="34" charset="0"/>
                </a:rPr>
                <a:t>Retro Commissioning</a:t>
              </a:r>
            </a:p>
          </p:txBody>
        </p:sp>
        <p:pic>
          <p:nvPicPr>
            <p:cNvPr id="32" name="Picture 8" descr="M:\OTHER COMPANIES\Leopardo Energy\Marketing Collateral\LE_FactSheet_ Folder\LE_Icons_Part1\for web\Icon-Water-Conservation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85717" y="4496305"/>
              <a:ext cx="1426465" cy="1426464"/>
            </a:xfrm>
            <a:prstGeom prst="rect">
              <a:avLst/>
            </a:prstGeom>
            <a:noFill/>
          </p:spPr>
        </p:pic>
        <p:pic>
          <p:nvPicPr>
            <p:cNvPr id="33" name="Picture 3" descr="M:\OTHER COMPANIES\Leopardo Energy\Marketing Collateral\LE_FactSheet_ Folder\LE_Icons_Part1\for web\Icon-Fleet-Services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24662" y="4496305"/>
              <a:ext cx="1426465" cy="1426464"/>
            </a:xfrm>
            <a:prstGeom prst="rect">
              <a:avLst/>
            </a:prstGeom>
            <a:noFill/>
          </p:spPr>
        </p:pic>
        <p:pic>
          <p:nvPicPr>
            <p:cNvPr id="34" name="Picture 9" descr="M:\OTHER COMPANIES\Leopardo Energy\Marketing Collateral\LE_FactSheet_ Folder\LE_Icons_Part1\for web\Icon-Building-Automation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06610" y="4496303"/>
              <a:ext cx="1427680" cy="1427679"/>
            </a:xfrm>
            <a:prstGeom prst="rect">
              <a:avLst/>
            </a:prstGeom>
            <a:noFill/>
          </p:spPr>
        </p:pic>
        <p:pic>
          <p:nvPicPr>
            <p:cNvPr id="35" name="Picture 10" descr="M:\OTHER COMPANIES\Leopardo Energy\Marketing Collateral\LE_FactSheet_ Folder\LE_Icons_Part1\for web\Icon-Building-Envelope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724659" y="2094229"/>
              <a:ext cx="1426466" cy="1426464"/>
            </a:xfrm>
            <a:prstGeom prst="rect">
              <a:avLst/>
            </a:prstGeom>
            <a:noFill/>
          </p:spPr>
        </p:pic>
        <p:pic>
          <p:nvPicPr>
            <p:cNvPr id="37" name="Picture 5" descr="M:\OTHER COMPANIES\Leopardo Energy\Marketing Collateral\LE_FactSheet_ Folder\LE_Icons_Part1\for web\Icon-Mechanical-Upgrades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45959" y="2094229"/>
              <a:ext cx="1426464" cy="1426464"/>
            </a:xfrm>
            <a:prstGeom prst="rect">
              <a:avLst/>
            </a:prstGeom>
            <a:noFill/>
          </p:spPr>
        </p:pic>
        <p:pic>
          <p:nvPicPr>
            <p:cNvPr id="38" name="Picture 7" descr="M:\OTHER COMPANIES\Leopardo Energy\Marketing Collateral\LE_FactSheet_ Folder\LE_Icons_Part1\for web\Icon-Retro-Commissioning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485309" y="2094229"/>
              <a:ext cx="1426464" cy="1426464"/>
            </a:xfrm>
            <a:prstGeom prst="rect">
              <a:avLst/>
            </a:prstGeom>
            <a:noFill/>
          </p:spPr>
        </p:pic>
        <p:pic>
          <p:nvPicPr>
            <p:cNvPr id="39" name="Picture 4" descr="M:\OTHER COMPANIES\Leopardo Energy\Marketing Collateral\LE_FactSheet_ Folder\LE_Icons_Part1\for web\Icon-Lighting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006610" y="2094229"/>
              <a:ext cx="1426465" cy="1426464"/>
            </a:xfrm>
            <a:prstGeom prst="rect">
              <a:avLst/>
            </a:prstGeom>
            <a:noFill/>
          </p:spPr>
        </p:pic>
        <p:pic>
          <p:nvPicPr>
            <p:cNvPr id="40" name="Picture 1" descr="M:\OTHER COMPANIES\Leopardo Energy\Marketing Collateral\LE_FactSheet_ Folder\LE_Icons_Part1\for web\Icon-Renewable-Energy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279435" y="4496305"/>
              <a:ext cx="1426464" cy="142646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53059125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MG_0959.JPG">
            <a:extLst>
              <a:ext uri="{FF2B5EF4-FFF2-40B4-BE49-F238E27FC236}">
                <a16:creationId xmlns:a16="http://schemas.microsoft.com/office/drawing/2014/main" xmlns="" id="{00000000-0008-0000-0000-00009200000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938028" y="4013037"/>
            <a:ext cx="2193199" cy="1645920"/>
          </a:xfrm>
          <a:prstGeom prst="rect">
            <a:avLst/>
          </a:prstGeom>
        </p:spPr>
      </p:pic>
      <p:pic>
        <p:nvPicPr>
          <p:cNvPr id="14" name="Picture 85" descr="http://www.ngldc.org/15/outdoor/images/winners/RoadFocus_detail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8500" y="4078179"/>
            <a:ext cx="1794595" cy="178922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4070" y="457548"/>
            <a:ext cx="7739405" cy="521434"/>
          </a:xfrm>
        </p:spPr>
        <p:txBody>
          <a:bodyPr>
            <a:normAutofit/>
          </a:bodyPr>
          <a:lstStyle/>
          <a:p>
            <a:r>
              <a:rPr lang="en-US" dirty="0">
                <a:latin typeface="Open Sans" charset="0"/>
                <a:ea typeface="Open Sans" charset="0"/>
                <a:cs typeface="Open Sans" charset="0"/>
              </a:rPr>
              <a:t>BUILDING LIGHTING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4902" y="1421845"/>
            <a:ext cx="5155761" cy="14261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600" b="1" dirty="0"/>
              <a:t>Current conditions:</a:t>
            </a:r>
          </a:p>
          <a:p>
            <a:r>
              <a:rPr lang="en-US" sz="1600" dirty="0"/>
              <a:t>Interior lighting systems are T-8 and T-12.</a:t>
            </a:r>
          </a:p>
          <a:p>
            <a:r>
              <a:rPr lang="en-US" sz="1600" dirty="0"/>
              <a:t>Many areas are over-lit.</a:t>
            </a:r>
          </a:p>
          <a:p>
            <a:r>
              <a:rPr lang="en-US" sz="1600" dirty="0"/>
              <a:t>Exterior lighting is various metal halide.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7</a:t>
            </a:fld>
            <a:r>
              <a:rPr lang="en-US" dirty="0"/>
              <a:t> of 14</a:t>
            </a:r>
          </a:p>
        </p:txBody>
      </p:sp>
      <p:sp>
        <p:nvSpPr>
          <p:cNvPr id="7" name="Rectangle 6"/>
          <p:cNvSpPr/>
          <p:nvPr/>
        </p:nvSpPr>
        <p:spPr>
          <a:xfrm>
            <a:off x="4999038" y="1420990"/>
            <a:ext cx="37544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Recommendation: </a:t>
            </a:r>
          </a:p>
          <a:p>
            <a:pPr>
              <a:buNone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Upgrade All City Facility Lighting to LED.</a:t>
            </a:r>
          </a:p>
          <a:p>
            <a:pPr marL="342900" indent="-228600"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Rebates available through Duke.</a:t>
            </a:r>
          </a:p>
          <a:p>
            <a:pPr marL="342900" indent="-228600"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Increased light quality. </a:t>
            </a:r>
          </a:p>
          <a:p>
            <a:pPr marL="342900" indent="-228600"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Decreased maintenance costs.</a:t>
            </a: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4275" y="2924175"/>
            <a:ext cx="2387600" cy="175609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</p:pic>
      <p:pic>
        <p:nvPicPr>
          <p:cNvPr id="15" name="Picture 14" descr="IMG_0848.JPG">
            <a:extLst>
              <a:ext uri="{FF2B5EF4-FFF2-40B4-BE49-F238E27FC236}">
                <a16:creationId xmlns:a16="http://schemas.microsoft.com/office/drawing/2014/main" xmlns="" id="{00000000-0008-0000-0000-0000BF00000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552404" y="3124172"/>
            <a:ext cx="2198314" cy="164592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557099" y="1685291"/>
            <a:ext cx="8321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285400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ontrols 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99038" y="3375228"/>
            <a:ext cx="2662549" cy="2333470"/>
          </a:xfrm>
          <a:prstGeom prst="rect">
            <a:avLst/>
          </a:prstGeom>
        </p:spPr>
      </p:pic>
      <p:pic>
        <p:nvPicPr>
          <p:cNvPr id="14" name="Picture 13" descr="controls 2.png"/>
          <p:cNvPicPr>
            <a:picLocks noChangeAspect="1"/>
          </p:cNvPicPr>
          <p:nvPr/>
        </p:nvPicPr>
        <p:blipFill>
          <a:blip r:embed="rId3" cstate="print"/>
          <a:srcRect l="13760" t="16746"/>
          <a:stretch>
            <a:fillRect/>
          </a:stretch>
        </p:blipFill>
        <p:spPr>
          <a:xfrm>
            <a:off x="7362825" y="4630549"/>
            <a:ext cx="1963738" cy="16573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1545" y="457200"/>
            <a:ext cx="7739405" cy="521434"/>
          </a:xfrm>
        </p:spPr>
        <p:txBody>
          <a:bodyPr>
            <a:normAutofit/>
          </a:bodyPr>
          <a:lstStyle/>
          <a:p>
            <a:r>
              <a:rPr lang="en-US" dirty="0">
                <a:latin typeface="Open Sans" charset="0"/>
                <a:ea typeface="Open Sans" charset="0"/>
                <a:cs typeface="Open Sans" charset="0"/>
              </a:rPr>
              <a:t>BUILDING AUTOMATION &amp; CONTROLS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8</a:t>
            </a:fld>
            <a:r>
              <a:rPr lang="en-US" dirty="0"/>
              <a:t> of 14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534902" y="1421845"/>
            <a:ext cx="4103773" cy="1426130"/>
          </a:xfrm>
          <a:prstGeom prst="rect">
            <a:avLst/>
          </a:prstGeom>
        </p:spPr>
        <p:txBody>
          <a:bodyPr vert="horz" lIns="76783" tIns="38391" rIns="76783" bIns="38391" rtlCol="0">
            <a:noAutofit/>
          </a:bodyPr>
          <a:lstStyle/>
          <a:p>
            <a:pPr marL="287936" marR="0" lvl="0" indent="-287936" algn="l" defTabSz="767829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Open Sans" pitchFamily="34" charset="0"/>
                <a:cs typeface="Open Sans" pitchFamily="34" charset="0"/>
              </a:rPr>
              <a:t>Current conditions: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Control systems throughout the county are mostly stand-alone thermostats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Most are antiquated and non-programmable.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Comfort issues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Increase maintenance and utility costs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999038" y="1420990"/>
            <a:ext cx="41449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Recommendation: </a:t>
            </a:r>
          </a:p>
          <a:p>
            <a:pPr>
              <a:buNone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Upgrade City Facility Control Systems in the Fleet Maintenance Garage, Parks Maintenance Building, Green Lawn Cemetery, Active Adult Center, City Hall, Cultural Arts &amp; Rec Center, Wonder Five Center, and WWTP</a:t>
            </a:r>
          </a:p>
          <a:p>
            <a:pPr marL="342900" indent="-228600"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Remote monitoring capability</a:t>
            </a:r>
          </a:p>
          <a:p>
            <a:pPr marL="342900" indent="-228600"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Increased comfort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" r="1559"/>
          <a:stretch/>
        </p:blipFill>
        <p:spPr>
          <a:xfrm rot="5400000">
            <a:off x="2564808" y="3855920"/>
            <a:ext cx="2222645" cy="1681098"/>
          </a:xfrm>
          <a:prstGeom prst="rect">
            <a:avLst/>
          </a:prstGeom>
        </p:spPr>
      </p:pic>
      <p:pic>
        <p:nvPicPr>
          <p:cNvPr id="15" name="Picture 14" descr="IMG_0849.JPG">
            <a:extLst>
              <a:ext uri="{FF2B5EF4-FFF2-40B4-BE49-F238E27FC236}">
                <a16:creationId xmlns:a16="http://schemas.microsoft.com/office/drawing/2014/main" xmlns="" id="{00000000-0008-0000-0100-00004C00000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l="1381" t="6490" r="7921" b="7372"/>
          <a:stretch>
            <a:fillRect/>
          </a:stretch>
        </p:blipFill>
        <p:spPr>
          <a:xfrm rot="5400000">
            <a:off x="383248" y="3908824"/>
            <a:ext cx="2222646" cy="1575288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557099" y="1685291"/>
            <a:ext cx="8321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02917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3396" y="457581"/>
            <a:ext cx="7739405" cy="521434"/>
          </a:xfrm>
        </p:spPr>
        <p:txBody>
          <a:bodyPr>
            <a:normAutofit/>
          </a:bodyPr>
          <a:lstStyle/>
          <a:p>
            <a:r>
              <a:rPr lang="en-US" dirty="0">
                <a:latin typeface="Open Sans" charset="0"/>
                <a:ea typeface="Open Sans" charset="0"/>
                <a:cs typeface="Open Sans" charset="0"/>
              </a:rPr>
              <a:t>HVAC REPLACEMENT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C7929045-FF96-46A9-A2C3-97099E87F808}" type="slidenum">
              <a:rPr lang="en-US" smtClean="0"/>
              <a:pPr/>
              <a:t>9</a:t>
            </a:fld>
            <a:r>
              <a:rPr lang="en-US" dirty="0"/>
              <a:t> of 14</a:t>
            </a: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534902" y="1421845"/>
            <a:ext cx="4103773" cy="1426130"/>
          </a:xfrm>
          <a:prstGeom prst="rect">
            <a:avLst/>
          </a:prstGeom>
        </p:spPr>
        <p:txBody>
          <a:bodyPr vert="horz" lIns="76783" tIns="38391" rIns="76783" bIns="38391" rtlCol="0">
            <a:noAutofit/>
          </a:bodyPr>
          <a:lstStyle/>
          <a:p>
            <a:pPr marL="287936" marR="0" lvl="0" indent="-287936" algn="l" defTabSz="767829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Open Sans" pitchFamily="34" charset="0"/>
                <a:cs typeface="Open Sans" pitchFamily="34" charset="0"/>
              </a:rPr>
              <a:t>Current conditions: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Several units are near the end of their useful life</a:t>
            </a:r>
          </a:p>
          <a:p>
            <a:pPr marL="342900" indent="-228600">
              <a:spcAft>
                <a:spcPts val="600"/>
              </a:spcAft>
              <a:buFont typeface="Arial" pitchFamily="34" charset="0"/>
              <a:buChar char="•"/>
            </a:pPr>
            <a:r>
              <a:rPr lang="en-US" dirty="0"/>
              <a:t>Increased utility and maintenance costs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10326" y="1420990"/>
            <a:ext cx="414496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Recommendation: </a:t>
            </a:r>
          </a:p>
          <a:p>
            <a:pPr>
              <a:buNone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Complete HVAC Replacements for the Active Adult Center, Cultural Arts &amp; Rec Center, Fleet Maintenance Garage, Wonder Five Center, WWTP, and Green Lawn Cemetery</a:t>
            </a:r>
          </a:p>
          <a:p>
            <a:pPr marL="342900" indent="-228600"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New high-efficiency equipment will save on utility costs</a:t>
            </a:r>
          </a:p>
          <a:p>
            <a:pPr marL="342900" indent="-228600"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Maintenance costs savings</a:t>
            </a:r>
          </a:p>
          <a:p>
            <a:pPr marL="342900" indent="-228600"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Capital avoidance cost savings</a:t>
            </a:r>
          </a:p>
          <a:p>
            <a:pPr marL="342900" indent="-228600">
              <a:buFont typeface="Arial" pitchFamily="34" charset="0"/>
              <a:buChar char="•"/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Increased comfort through better temperature control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80" y="3099397"/>
            <a:ext cx="1934308" cy="2579077"/>
          </a:xfrm>
          <a:prstGeom prst="rect">
            <a:avLst/>
          </a:prstGeom>
        </p:spPr>
      </p:pic>
      <p:pic>
        <p:nvPicPr>
          <p:cNvPr id="13" name="Picture 12" descr="IMG_0746.JPG">
            <a:extLst>
              <a:ext uri="{FF2B5EF4-FFF2-40B4-BE49-F238E27FC236}">
                <a16:creationId xmlns:a16="http://schemas.microsoft.com/office/drawing/2014/main" xmlns="" id="{00000000-0008-0000-0100-00004500000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1859" y="3099397"/>
            <a:ext cx="1935448" cy="2579077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7985" y="4268470"/>
            <a:ext cx="1532255" cy="172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Connector 14"/>
          <p:cNvCxnSpPr/>
          <p:nvPr/>
        </p:nvCxnSpPr>
        <p:spPr>
          <a:xfrm>
            <a:off x="557099" y="1685291"/>
            <a:ext cx="8321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367804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40838</TotalTime>
  <Words>565</Words>
  <Application>Microsoft Office PowerPoint</Application>
  <PresentationFormat>Custom</PresentationFormat>
  <Paragraphs>132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Open Sans</vt:lpstr>
      <vt:lpstr>Times</vt:lpstr>
      <vt:lpstr>Calibri</vt:lpstr>
      <vt:lpstr>Times New Roman</vt:lpstr>
      <vt:lpstr>Custom Design</vt:lpstr>
      <vt:lpstr>PowerPoint Presentation</vt:lpstr>
      <vt:lpstr>PowerPoint Presentation</vt:lpstr>
      <vt:lpstr>PowerPoint Presentation</vt:lpstr>
      <vt:lpstr>PowerPoint Presentation</vt:lpstr>
      <vt:lpstr>PERFORMANCE CONTRACTING MODEL</vt:lpstr>
      <vt:lpstr>PowerPoint Presentation</vt:lpstr>
      <vt:lpstr>BUILDING LIGHTING</vt:lpstr>
      <vt:lpstr>BUILDING AUTOMATION &amp; CONTROLS </vt:lpstr>
      <vt:lpstr>HVAC REPLACEMENT</vt:lpstr>
      <vt:lpstr>FLEET SERVICES </vt:lpstr>
      <vt:lpstr>SAVINGS SUMMARY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Rick Littleton</cp:lastModifiedBy>
  <cp:revision>2925</cp:revision>
  <cp:lastPrinted>2016-11-02T16:57:38Z</cp:lastPrinted>
  <dcterms:created xsi:type="dcterms:W3CDTF">2014-02-13T17:38:34Z</dcterms:created>
  <dcterms:modified xsi:type="dcterms:W3CDTF">2017-04-01T18:52:59Z</dcterms:modified>
</cp:coreProperties>
</file>