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1"/>
  </p:sldMasterIdLst>
  <p:sldIdLst>
    <p:sldId id="259" r:id="rId2"/>
    <p:sldId id="263" r:id="rId3"/>
    <p:sldId id="258" r:id="rId4"/>
    <p:sldId id="257" r:id="rId5"/>
    <p:sldId id="266" r:id="rId6"/>
    <p:sldId id="267" r:id="rId7"/>
    <p:sldId id="268" r:id="rId8"/>
    <p:sldId id="269" r:id="rId9"/>
    <p:sldId id="270" r:id="rId10"/>
    <p:sldId id="271" r:id="rId11"/>
    <p:sldId id="272"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10"/>
    <p:restoredTop sz="96405"/>
  </p:normalViewPr>
  <p:slideViewPr>
    <p:cSldViewPr snapToGrid="0">
      <p:cViewPr varScale="1">
        <p:scale>
          <a:sx n="113" d="100"/>
          <a:sy n="113" d="100"/>
        </p:scale>
        <p:origin x="50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n-US"/>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9334D819-9F07-4261-B09B-9E467E5D9002}" type="datetimeFigureOut">
              <a:rPr lang="en-US" smtClean="0"/>
              <a:pPr/>
              <a:t>8/15/2024</a:t>
            </a:fld>
            <a:endParaRPr lang="en-US" dirty="0"/>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endParaRPr lang="en-US" dirty="0"/>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71766878-3199-4EAB-94E7-2D6D11070E14}" type="slidenum">
              <a:rPr lang="en-US" smtClean="0"/>
              <a:pPr/>
              <a:t>‹#›</a:t>
            </a:fld>
            <a:endParaRPr lang="en-US" dirty="0"/>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1714440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smtClean="0"/>
              <a:t>8/15/2024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smtClean="0"/>
              <a:t>‹#›</a:t>
            </a:fld>
            <a:endParaRPr lang="en-US" dirty="0"/>
          </a:p>
        </p:txBody>
      </p:sp>
    </p:spTree>
    <p:extLst>
      <p:ext uri="{BB962C8B-B14F-4D97-AF65-F5344CB8AC3E}">
        <p14:creationId xmlns:p14="http://schemas.microsoft.com/office/powerpoint/2010/main" val="16394563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smtClean="0"/>
              <a:t>8/15/2024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smtClean="0"/>
              <a:t>‹#›</a:t>
            </a:fld>
            <a:endParaRPr lang="en-US" dirty="0"/>
          </a:p>
        </p:txBody>
      </p:sp>
    </p:spTree>
    <p:extLst>
      <p:ext uri="{BB962C8B-B14F-4D97-AF65-F5344CB8AC3E}">
        <p14:creationId xmlns:p14="http://schemas.microsoft.com/office/powerpoint/2010/main" val="8955218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smtClean="0"/>
              <a:t>8/15/2024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smtClean="0"/>
              <a:t>‹#›</a:t>
            </a:fld>
            <a:endParaRPr lang="en-US" dirty="0"/>
          </a:p>
        </p:txBody>
      </p:sp>
    </p:spTree>
    <p:extLst>
      <p:ext uri="{BB962C8B-B14F-4D97-AF65-F5344CB8AC3E}">
        <p14:creationId xmlns:p14="http://schemas.microsoft.com/office/powerpoint/2010/main" val="31169813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9334D819-9F07-4261-B09B-9E467E5D9002}" type="datetimeFigureOut">
              <a:rPr lang="en-US" smtClean="0"/>
              <a:pPr/>
              <a:t>8/15/2024</a:t>
            </a:fld>
            <a:endParaRPr lang="en-US" dirty="0"/>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71766878-3199-4EAB-94E7-2D6D11070E14}" type="slidenum">
              <a:rPr lang="en-US" smtClean="0"/>
              <a:pPr/>
              <a:t>‹#›</a:t>
            </a:fld>
            <a:endParaRPr lang="en-US" dirty="0"/>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extLst>
      <p:ext uri="{BB962C8B-B14F-4D97-AF65-F5344CB8AC3E}">
        <p14:creationId xmlns:p14="http://schemas.microsoft.com/office/powerpoint/2010/main" val="1008386717"/>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334D819-9F07-4261-B09B-9E467E5D9002}" type="datetimeFigureOut">
              <a:rPr lang="en-US" smtClean="0"/>
              <a:t>8/15/2024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1766878-3199-4EAB-94E7-2D6D11070E14}" type="slidenum">
              <a:rPr lang="en-US" smtClean="0"/>
              <a:t>‹#›</a:t>
            </a:fld>
            <a:endParaRPr lang="en-US" dirty="0"/>
          </a:p>
        </p:txBody>
      </p:sp>
    </p:spTree>
    <p:extLst>
      <p:ext uri="{BB962C8B-B14F-4D97-AF65-F5344CB8AC3E}">
        <p14:creationId xmlns:p14="http://schemas.microsoft.com/office/powerpoint/2010/main" val="4292732825"/>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57300" y="2909102"/>
            <a:ext cx="4800600" cy="299639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633864" y="2909102"/>
            <a:ext cx="4800600" cy="299639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334D819-9F07-4261-B09B-9E467E5D9002}" type="datetimeFigureOut">
              <a:rPr lang="en-US" smtClean="0"/>
              <a:t>8/15/2024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1766878-3199-4EAB-94E7-2D6D11070E14}" type="slidenum">
              <a:rPr lang="en-US" smtClean="0"/>
              <a:t>‹#›</a:t>
            </a:fld>
            <a:endParaRPr lang="en-US" dirty="0"/>
          </a:p>
        </p:txBody>
      </p:sp>
    </p:spTree>
    <p:extLst>
      <p:ext uri="{BB962C8B-B14F-4D97-AF65-F5344CB8AC3E}">
        <p14:creationId xmlns:p14="http://schemas.microsoft.com/office/powerpoint/2010/main" val="183364092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334D819-9F07-4261-B09B-9E467E5D9002}" type="datetimeFigureOut">
              <a:rPr lang="en-US" smtClean="0"/>
              <a:t>8/15/2024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1766878-3199-4EAB-94E7-2D6D11070E14}" type="slidenum">
              <a:rPr lang="en-US" smtClean="0"/>
              <a:t>‹#›</a:t>
            </a:fld>
            <a:endParaRPr lang="en-US" dirty="0"/>
          </a:p>
        </p:txBody>
      </p:sp>
    </p:spTree>
    <p:extLst>
      <p:ext uri="{BB962C8B-B14F-4D97-AF65-F5344CB8AC3E}">
        <p14:creationId xmlns:p14="http://schemas.microsoft.com/office/powerpoint/2010/main" val="396608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34D819-9F07-4261-B09B-9E467E5D9002}" type="datetimeFigureOut">
              <a:rPr lang="en-US" smtClean="0"/>
              <a:t>8/15/2024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1766878-3199-4EAB-94E7-2D6D11070E14}" type="slidenum">
              <a:rPr lang="en-US" smtClean="0"/>
              <a:t>‹#›</a:t>
            </a:fld>
            <a:endParaRPr lang="en-US" dirty="0"/>
          </a:p>
        </p:txBody>
      </p:sp>
    </p:spTree>
    <p:extLst>
      <p:ext uri="{BB962C8B-B14F-4D97-AF65-F5344CB8AC3E}">
        <p14:creationId xmlns:p14="http://schemas.microsoft.com/office/powerpoint/2010/main" val="8360578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US"/>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65051" y="6375679"/>
            <a:ext cx="1233355" cy="348462"/>
          </a:xfrm>
        </p:spPr>
        <p:txBody>
          <a:bodyPr/>
          <a:lstStyle/>
          <a:p>
            <a:fld id="{9334D819-9F07-4261-B09B-9E467E5D9002}" type="datetimeFigureOut">
              <a:rPr lang="en-US" smtClean="0"/>
              <a:t>8/15/2024</a:t>
            </a:fld>
            <a:endParaRPr lang="en-US" dirty="0"/>
          </a:p>
        </p:txBody>
      </p:sp>
      <p:sp>
        <p:nvSpPr>
          <p:cNvPr id="6" name="Footer Placeholder 5"/>
          <p:cNvSpPr>
            <a:spLocks noGrp="1"/>
          </p:cNvSpPr>
          <p:nvPr>
            <p:ph type="ftr" sz="quarter" idx="11"/>
          </p:nvPr>
        </p:nvSpPr>
        <p:spPr>
          <a:xfrm>
            <a:off x="2103620" y="6375679"/>
            <a:ext cx="3482179" cy="345796"/>
          </a:xfrm>
        </p:spPr>
        <p:txBody>
          <a:bodyPr/>
          <a:lstStyle/>
          <a:p>
            <a:endParaRPr lang="en-US" dirty="0"/>
          </a:p>
        </p:txBody>
      </p:sp>
      <p:sp>
        <p:nvSpPr>
          <p:cNvPr id="7" name="Slide Number Placeholder 6"/>
          <p:cNvSpPr>
            <a:spLocks noGrp="1"/>
          </p:cNvSpPr>
          <p:nvPr>
            <p:ph type="sldNum" sz="quarter" idx="12"/>
          </p:nvPr>
        </p:nvSpPr>
        <p:spPr>
          <a:xfrm>
            <a:off x="5691014" y="6375679"/>
            <a:ext cx="1232456" cy="345796"/>
          </a:xfrm>
        </p:spPr>
        <p:txBody>
          <a:bodyPr/>
          <a:lstStyle/>
          <a:p>
            <a:fld id="{71766878-3199-4EAB-94E7-2D6D11070E14}" type="slidenum">
              <a:rPr lang="en-US" smtClean="0"/>
              <a:t>‹#›</a:t>
            </a:fld>
            <a:endParaRPr lang="en-US" dirty="0"/>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545325136"/>
      </p:ext>
    </p:extLst>
  </p:cSld>
  <p:clrMapOvr>
    <a:masterClrMapping/>
  </p:clrMapOvr>
  <p:extLst>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US"/>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65950" y="6375679"/>
            <a:ext cx="1232456" cy="348462"/>
          </a:xfrm>
        </p:spPr>
        <p:txBody>
          <a:bodyPr/>
          <a:lstStyle/>
          <a:p>
            <a:fld id="{9334D819-9F07-4261-B09B-9E467E5D9002}" type="datetimeFigureOut">
              <a:rPr lang="en-US" smtClean="0"/>
              <a:t>8/15/2024</a:t>
            </a:fld>
            <a:endParaRPr lang="en-US" dirty="0"/>
          </a:p>
        </p:txBody>
      </p:sp>
      <p:sp>
        <p:nvSpPr>
          <p:cNvPr id="6" name="Footer Placeholder 5"/>
          <p:cNvSpPr>
            <a:spLocks noGrp="1"/>
          </p:cNvSpPr>
          <p:nvPr>
            <p:ph type="ftr" sz="quarter" idx="11"/>
          </p:nvPr>
        </p:nvSpPr>
        <p:spPr>
          <a:xfrm>
            <a:off x="2103621" y="6375679"/>
            <a:ext cx="3482178" cy="345796"/>
          </a:xfrm>
        </p:spPr>
        <p:txBody>
          <a:bodyPr/>
          <a:lstStyle/>
          <a:p>
            <a:endParaRPr lang="en-US" dirty="0"/>
          </a:p>
        </p:txBody>
      </p:sp>
      <p:sp>
        <p:nvSpPr>
          <p:cNvPr id="7" name="Slide Number Placeholder 6"/>
          <p:cNvSpPr>
            <a:spLocks noGrp="1"/>
          </p:cNvSpPr>
          <p:nvPr>
            <p:ph type="sldNum" sz="quarter" idx="12"/>
          </p:nvPr>
        </p:nvSpPr>
        <p:spPr>
          <a:xfrm>
            <a:off x="5687568" y="6375679"/>
            <a:ext cx="1234440" cy="345796"/>
          </a:xfrm>
        </p:spPr>
        <p:txBody>
          <a:bodyPr/>
          <a:lstStyle/>
          <a:p>
            <a:fld id="{71766878-3199-4EAB-94E7-2D6D11070E14}" type="slidenum">
              <a:rPr lang="en-US" smtClean="0"/>
              <a:t>‹#›</a:t>
            </a:fld>
            <a:endParaRPr lang="en-US" dirty="0"/>
          </a:p>
        </p:txBody>
      </p:sp>
    </p:spTree>
    <p:extLst>
      <p:ext uri="{BB962C8B-B14F-4D97-AF65-F5344CB8AC3E}">
        <p14:creationId xmlns:p14="http://schemas.microsoft.com/office/powerpoint/2010/main" val="16592250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9334D819-9F07-4261-B09B-9E467E5D9002}" type="datetimeFigureOut">
              <a:rPr lang="en-US" smtClean="0"/>
              <a:pPr/>
              <a:t>8/15/2024</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766878-3199-4EAB-94E7-2D6D11070E14}" type="slidenum">
              <a:rPr lang="en-US" smtClean="0"/>
              <a:pPr/>
              <a:t>‹#›</a:t>
            </a:fld>
            <a:endParaRPr lang="en-US" dirty="0"/>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6626065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hyperlink" Target="https://pixabay.com/en/facebook-icon-symbol-media-3383596/" TargetMode="External"/><Relationship Id="rId7" Type="http://schemas.openxmlformats.org/officeDocument/2006/relationships/hyperlink" Target="https://pngimg.com/download/94160" TargetMode="External"/><Relationship Id="rId2" Type="http://schemas.openxmlformats.org/officeDocument/2006/relationships/image" Target="../media/image1.png"/><Relationship Id="rId1" Type="http://schemas.openxmlformats.org/officeDocument/2006/relationships/slideLayout" Target="../slideLayouts/slideLayout5.xml"/><Relationship Id="rId6" Type="http://schemas.openxmlformats.org/officeDocument/2006/relationships/image" Target="../media/image3.png"/><Relationship Id="rId5" Type="http://schemas.openxmlformats.org/officeDocument/2006/relationships/hyperlink" Target="https://pngimg.com/download/19795" TargetMode="External"/><Relationship Id="rId4" Type="http://schemas.openxmlformats.org/officeDocument/2006/relationships/image" Target="../media/image2.png"/><Relationship Id="rId9" Type="http://schemas.openxmlformats.org/officeDocument/2006/relationships/hyperlink" Target="http://revistas.ufcg.edu.br/ch/index.php/Leia/index?fbclid=IwAR14-uRVpZLtzoLGWPqk4vYrlFtbkhlLwKceDbh02_MMfsXXSAfbzn8_DF4"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CA440B8-CBAB-E0CE-9B13-592BAD15F202}"/>
              </a:ext>
            </a:extLst>
          </p:cNvPr>
          <p:cNvSpPr>
            <a:spLocks noGrp="1"/>
          </p:cNvSpPr>
          <p:nvPr>
            <p:ph type="subTitle" idx="1"/>
          </p:nvPr>
        </p:nvSpPr>
        <p:spPr/>
        <p:txBody>
          <a:bodyPr>
            <a:normAutofit fontScale="77500" lnSpcReduction="20000"/>
          </a:bodyPr>
          <a:lstStyle/>
          <a:p>
            <a:r>
              <a:rPr lang="en-US" sz="3200" b="0" dirty="0">
                <a:latin typeface="Arial Rounded MT Bold" panose="020F0704030504030204" pitchFamily="34" charset="0"/>
              </a:rPr>
              <a:t>august 2024 Park board Meeting</a:t>
            </a:r>
          </a:p>
        </p:txBody>
      </p:sp>
      <p:sp>
        <p:nvSpPr>
          <p:cNvPr id="12" name="Rectangle 1">
            <a:extLst>
              <a:ext uri="{FF2B5EF4-FFF2-40B4-BE49-F238E27FC236}">
                <a16:creationId xmlns:a16="http://schemas.microsoft.com/office/drawing/2014/main" id="{D456CD0C-CF39-487E-9229-1132A48AE6D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TextBox 14">
            <a:extLst>
              <a:ext uri="{FF2B5EF4-FFF2-40B4-BE49-F238E27FC236}">
                <a16:creationId xmlns:a16="http://schemas.microsoft.com/office/drawing/2014/main" id="{A957A555-98C5-4784-A21D-85A86ED781A3}"/>
              </a:ext>
            </a:extLst>
          </p:cNvPr>
          <p:cNvSpPr txBox="1"/>
          <p:nvPr/>
        </p:nvSpPr>
        <p:spPr>
          <a:xfrm>
            <a:off x="4042218" y="1885950"/>
            <a:ext cx="4391025" cy="2862322"/>
          </a:xfrm>
          <a:prstGeom prst="rect">
            <a:avLst/>
          </a:prstGeom>
          <a:noFill/>
        </p:spPr>
        <p:txBody>
          <a:bodyPr wrap="square" rtlCol="0">
            <a:spAutoFit/>
          </a:bodyPr>
          <a:lstStyle/>
          <a:p>
            <a:pPr algn="ctr"/>
            <a:r>
              <a:rPr lang="en-US" sz="6000" dirty="0">
                <a:latin typeface="Arial Rounded MT Bold" panose="020F0704030504030204" pitchFamily="34" charset="0"/>
              </a:rPr>
              <a:t>Franklin Parks and Recreation </a:t>
            </a:r>
          </a:p>
        </p:txBody>
      </p:sp>
    </p:spTree>
    <p:extLst>
      <p:ext uri="{BB962C8B-B14F-4D97-AF65-F5344CB8AC3E}">
        <p14:creationId xmlns:p14="http://schemas.microsoft.com/office/powerpoint/2010/main" val="4338413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82C12F-EA23-FAC4-2D23-242B45501BFC}"/>
              </a:ext>
            </a:extLst>
          </p:cNvPr>
          <p:cNvSpPr>
            <a:spLocks noGrp="1"/>
          </p:cNvSpPr>
          <p:nvPr>
            <p:ph type="title"/>
          </p:nvPr>
        </p:nvSpPr>
        <p:spPr>
          <a:xfrm>
            <a:off x="7482821" y="3277049"/>
            <a:ext cx="5054266" cy="1196671"/>
          </a:xfrm>
        </p:spPr>
        <p:txBody>
          <a:bodyPr>
            <a:noAutofit/>
          </a:bodyPr>
          <a:lstStyle/>
          <a:p>
            <a:pPr algn="ctr"/>
            <a:r>
              <a:rPr lang="en-US" sz="4000" dirty="0">
                <a:latin typeface="Arial Rounded MT Bold" panose="020F0704030504030204" pitchFamily="34" charset="0"/>
              </a:rPr>
              <a:t>Community events</a:t>
            </a:r>
            <a:br>
              <a:rPr lang="en-US" sz="4000" dirty="0">
                <a:latin typeface="Arial Rounded MT Bold" panose="020F0704030504030204" pitchFamily="34" charset="0"/>
              </a:rPr>
            </a:br>
            <a:r>
              <a:rPr lang="en-US" sz="4000" dirty="0">
                <a:latin typeface="Arial Rounded MT Bold" panose="020F0704030504030204" pitchFamily="34" charset="0"/>
              </a:rPr>
              <a:t>continued</a:t>
            </a:r>
            <a:br>
              <a:rPr lang="en-US" sz="4000" dirty="0">
                <a:latin typeface="Arial Rounded MT Bold" panose="020F0704030504030204" pitchFamily="34" charset="0"/>
              </a:rPr>
            </a:br>
            <a:endParaRPr lang="en-US" sz="4000" dirty="0">
              <a:latin typeface="Arial Rounded MT Bold" panose="020F0704030504030204" pitchFamily="34" charset="0"/>
            </a:endParaRPr>
          </a:p>
        </p:txBody>
      </p:sp>
      <p:sp>
        <p:nvSpPr>
          <p:cNvPr id="3" name="Content Placeholder 2">
            <a:extLst>
              <a:ext uri="{FF2B5EF4-FFF2-40B4-BE49-F238E27FC236}">
                <a16:creationId xmlns:a16="http://schemas.microsoft.com/office/drawing/2014/main" id="{01B67E77-C192-E719-1DCF-4B3A53257197}"/>
              </a:ext>
            </a:extLst>
          </p:cNvPr>
          <p:cNvSpPr>
            <a:spLocks noGrp="1"/>
          </p:cNvSpPr>
          <p:nvPr>
            <p:ph idx="1"/>
          </p:nvPr>
        </p:nvSpPr>
        <p:spPr>
          <a:xfrm>
            <a:off x="507889" y="70537"/>
            <a:ext cx="6974932" cy="5310814"/>
          </a:xfrm>
        </p:spPr>
        <p:txBody>
          <a:bodyPr>
            <a:normAutofit fontScale="25000" lnSpcReduction="20000"/>
          </a:bodyPr>
          <a:lstStyle/>
          <a:p>
            <a:pPr marL="0" indent="0">
              <a:buNone/>
            </a:pPr>
            <a:r>
              <a:rPr lang="en-US" sz="4800" b="1" u="sng" dirty="0">
                <a:solidFill>
                  <a:schemeClr val="accent2"/>
                </a:solidFill>
                <a:latin typeface="Calibri" panose="020F0502020204030204" pitchFamily="34" charset="0"/>
                <a:cs typeface="Calibri" panose="020F0502020204030204" pitchFamily="34" charset="0"/>
              </a:rPr>
              <a:t>SPONSORSHIPS AND GRANTS</a:t>
            </a:r>
            <a:r>
              <a:rPr lang="en-US" sz="4000" b="1" u="sng" dirty="0">
                <a:solidFill>
                  <a:schemeClr val="accent2"/>
                </a:solidFill>
                <a:latin typeface="Calibri" panose="020F0502020204030204" pitchFamily="34" charset="0"/>
                <a:cs typeface="Calibri" panose="020F0502020204030204" pitchFamily="34" charset="0"/>
              </a:rPr>
              <a:t>:</a:t>
            </a:r>
          </a:p>
          <a:p>
            <a:pPr marL="0" indent="0">
              <a:buNone/>
            </a:pPr>
            <a:r>
              <a:rPr lang="en-US" sz="4800" dirty="0">
                <a:solidFill>
                  <a:schemeClr val="accent2">
                    <a:lumMod val="75000"/>
                  </a:schemeClr>
                </a:solidFill>
                <a:latin typeface="Calibri" panose="020F0502020204030204" pitchFamily="34" charset="0"/>
                <a:cs typeface="Calibri" panose="020F0502020204030204" pitchFamily="34" charset="0"/>
              </a:rPr>
              <a:t>Seeking sponsorships is ongoing as we will take them any time throughout the year.  It has been harder to get sponsors this year but they continue to trickle in.  Below are sponsors who have committed to supporting us this year.  </a:t>
            </a:r>
            <a:r>
              <a:rPr lang="en-US" sz="4800" b="1" dirty="0">
                <a:solidFill>
                  <a:schemeClr val="accent2">
                    <a:lumMod val="75000"/>
                  </a:schemeClr>
                </a:solidFill>
                <a:latin typeface="Calibri" panose="020F0502020204030204" pitchFamily="34" charset="0"/>
                <a:cs typeface="Calibri" panose="020F0502020204030204" pitchFamily="34" charset="0"/>
              </a:rPr>
              <a:t> </a:t>
            </a:r>
            <a:endParaRPr lang="en-US" sz="4800" dirty="0">
              <a:solidFill>
                <a:schemeClr val="accent2">
                  <a:lumMod val="75000"/>
                </a:schemeClr>
              </a:solidFill>
              <a:latin typeface="Calibri" panose="020F0502020204030204" pitchFamily="34" charset="0"/>
              <a:cs typeface="Calibri" panose="020F0502020204030204" pitchFamily="34" charset="0"/>
            </a:endParaRPr>
          </a:p>
          <a:p>
            <a:pPr marL="0" indent="0">
              <a:buNone/>
            </a:pPr>
            <a:r>
              <a:rPr lang="en-US" sz="3600" b="1" u="sng" dirty="0">
                <a:solidFill>
                  <a:schemeClr val="accent2"/>
                </a:solidFill>
                <a:latin typeface="Calibri" panose="020F0502020204030204" pitchFamily="34" charset="0"/>
                <a:cs typeface="Calibri" panose="020F0502020204030204" pitchFamily="34" charset="0"/>
              </a:rPr>
              <a:t>Concert Series</a:t>
            </a:r>
          </a:p>
          <a:p>
            <a:r>
              <a:rPr lang="en-US" sz="3600" dirty="0">
                <a:solidFill>
                  <a:schemeClr val="accent2"/>
                </a:solidFill>
                <a:latin typeface="Calibri" panose="020F0502020204030204" pitchFamily="34" charset="0"/>
                <a:cs typeface="Calibri" panose="020F0502020204030204" pitchFamily="34" charset="0"/>
              </a:rPr>
              <a:t>Festival Country Indiana, Title Sponsor ($10,000)</a:t>
            </a:r>
          </a:p>
          <a:p>
            <a:r>
              <a:rPr lang="en-US" sz="3600" dirty="0">
                <a:solidFill>
                  <a:schemeClr val="accent2"/>
                </a:solidFill>
                <a:latin typeface="Calibri" panose="020F0502020204030204" pitchFamily="34" charset="0"/>
                <a:cs typeface="Calibri" panose="020F0502020204030204" pitchFamily="34" charset="0"/>
              </a:rPr>
              <a:t>Cornett Roofing, Beer &amp; Wine Garden Sponsor ($7,500) </a:t>
            </a:r>
          </a:p>
          <a:p>
            <a:r>
              <a:rPr lang="en-US" sz="3600" dirty="0">
                <a:solidFill>
                  <a:schemeClr val="accent2"/>
                </a:solidFill>
                <a:latin typeface="Calibri" panose="020F0502020204030204" pitchFamily="34" charset="0"/>
                <a:cs typeface="Calibri" panose="020F0502020204030204" pitchFamily="34" charset="0"/>
              </a:rPr>
              <a:t>Horizon Bank, Gold Sponsor ($5,000)</a:t>
            </a:r>
          </a:p>
          <a:p>
            <a:r>
              <a:rPr lang="en-US" sz="3600" dirty="0">
                <a:solidFill>
                  <a:schemeClr val="accent2"/>
                </a:solidFill>
                <a:latin typeface="Calibri" panose="020F0502020204030204" pitchFamily="34" charset="0"/>
                <a:cs typeface="Calibri" panose="020F0502020204030204" pitchFamily="34" charset="0"/>
              </a:rPr>
              <a:t>Lambert Orthodontics, Gold Sponsor ($5,000)</a:t>
            </a:r>
          </a:p>
          <a:p>
            <a:r>
              <a:rPr lang="en-US" sz="3600" dirty="0">
                <a:solidFill>
                  <a:schemeClr val="accent2"/>
                </a:solidFill>
                <a:latin typeface="Calibri" panose="020F0502020204030204" pitchFamily="34" charset="0"/>
                <a:cs typeface="Calibri" panose="020F0502020204030204" pitchFamily="34" charset="0"/>
              </a:rPr>
              <a:t>Franklin Jewelers, Gold Sponsor ($5,000) </a:t>
            </a:r>
          </a:p>
          <a:p>
            <a:r>
              <a:rPr lang="en-US" sz="3600" dirty="0">
                <a:solidFill>
                  <a:schemeClr val="accent2"/>
                </a:solidFill>
                <a:latin typeface="Calibri" panose="020F0502020204030204" pitchFamily="34" charset="0"/>
                <a:cs typeface="Calibri" panose="020F0502020204030204" pitchFamily="34" charset="0"/>
              </a:rPr>
              <a:t>Compass Park, Gold Sponsor ($5,000) </a:t>
            </a:r>
          </a:p>
          <a:p>
            <a:r>
              <a:rPr lang="en-US" sz="3600" dirty="0">
                <a:solidFill>
                  <a:schemeClr val="accent2"/>
                </a:solidFill>
                <a:latin typeface="Calibri" panose="020F0502020204030204" pitchFamily="34" charset="0"/>
                <a:cs typeface="Calibri" panose="020F0502020204030204" pitchFamily="34" charset="0"/>
              </a:rPr>
              <a:t>Huston Electric ($5,000 In Kind) </a:t>
            </a:r>
          </a:p>
          <a:p>
            <a:r>
              <a:rPr lang="en-US" sz="3600" dirty="0">
                <a:solidFill>
                  <a:schemeClr val="accent2"/>
                </a:solidFill>
                <a:latin typeface="Calibri" panose="020F0502020204030204" pitchFamily="34" charset="0"/>
                <a:cs typeface="Calibri" panose="020F0502020204030204" pitchFamily="34" charset="0"/>
              </a:rPr>
              <a:t>Max Service Group, Silver Sponsor ($2,500)</a:t>
            </a:r>
          </a:p>
          <a:p>
            <a:r>
              <a:rPr lang="en-US" sz="3600" dirty="0">
                <a:solidFill>
                  <a:schemeClr val="accent2"/>
                </a:solidFill>
                <a:latin typeface="Calibri" panose="020F0502020204030204" pitchFamily="34" charset="0"/>
                <a:cs typeface="Calibri" panose="020F0502020204030204" pitchFamily="34" charset="0"/>
              </a:rPr>
              <a:t>Franklin Insurance, Silver Sponsor ($2,500)</a:t>
            </a:r>
          </a:p>
          <a:p>
            <a:r>
              <a:rPr lang="en-US" sz="3600" dirty="0" err="1">
                <a:solidFill>
                  <a:schemeClr val="accent2"/>
                </a:solidFill>
                <a:latin typeface="Calibri" panose="020F0502020204030204" pitchFamily="34" charset="0"/>
                <a:cs typeface="Calibri" panose="020F0502020204030204" pitchFamily="34" charset="0"/>
              </a:rPr>
              <a:t>Culligan</a:t>
            </a:r>
            <a:r>
              <a:rPr lang="en-US" sz="3600" dirty="0">
                <a:solidFill>
                  <a:schemeClr val="accent2"/>
                </a:solidFill>
                <a:latin typeface="Calibri" panose="020F0502020204030204" pitchFamily="34" charset="0"/>
                <a:cs typeface="Calibri" panose="020F0502020204030204" pitchFamily="34" charset="0"/>
              </a:rPr>
              <a:t> ($2,500 In Kind) </a:t>
            </a:r>
          </a:p>
          <a:p>
            <a:r>
              <a:rPr lang="en-US" sz="3600" dirty="0">
                <a:solidFill>
                  <a:schemeClr val="accent2"/>
                </a:solidFill>
                <a:latin typeface="Calibri" panose="020F0502020204030204" pitchFamily="34" charset="0"/>
                <a:cs typeface="Calibri" panose="020F0502020204030204" pitchFamily="34" charset="0"/>
              </a:rPr>
              <a:t>Small Town Girl Boutique, Booth Sponsor ($500) </a:t>
            </a:r>
          </a:p>
          <a:p>
            <a:r>
              <a:rPr lang="en-US" sz="3600" dirty="0">
                <a:solidFill>
                  <a:schemeClr val="accent2"/>
                </a:solidFill>
                <a:latin typeface="Calibri" panose="020F0502020204030204" pitchFamily="34" charset="0"/>
                <a:cs typeface="Calibri" panose="020F0502020204030204" pitchFamily="34" charset="0"/>
              </a:rPr>
              <a:t>Farley Health Solutions, Booth Sponsor x 2 ($1,000) </a:t>
            </a:r>
          </a:p>
          <a:p>
            <a:pPr marL="0" indent="0">
              <a:buNone/>
            </a:pPr>
            <a:r>
              <a:rPr lang="en-US" sz="3600" b="1" u="sng" dirty="0">
                <a:solidFill>
                  <a:schemeClr val="accent2"/>
                </a:solidFill>
                <a:latin typeface="Calibri" panose="020F0502020204030204" pitchFamily="34" charset="0"/>
                <a:cs typeface="Calibri" panose="020F0502020204030204" pitchFamily="34" charset="0"/>
              </a:rPr>
              <a:t>Easter Egg Hunt</a:t>
            </a:r>
          </a:p>
          <a:p>
            <a:r>
              <a:rPr lang="en-US" sz="3600" dirty="0">
                <a:solidFill>
                  <a:schemeClr val="accent2"/>
                </a:solidFill>
                <a:latin typeface="Calibri" panose="020F0502020204030204" pitchFamily="34" charset="0"/>
                <a:cs typeface="Calibri" panose="020F0502020204030204" pitchFamily="34" charset="0"/>
              </a:rPr>
              <a:t>Community Baptist Church, Title Sponsor ($750)</a:t>
            </a:r>
          </a:p>
          <a:p>
            <a:r>
              <a:rPr lang="en-US" sz="3600" dirty="0">
                <a:solidFill>
                  <a:schemeClr val="accent2"/>
                </a:solidFill>
                <a:latin typeface="Calibri" panose="020F0502020204030204" pitchFamily="34" charset="0"/>
                <a:cs typeface="Calibri" panose="020F0502020204030204" pitchFamily="34" charset="0"/>
              </a:rPr>
              <a:t>Koenig Equipment, Candy Sponsor ($250)</a:t>
            </a:r>
          </a:p>
          <a:p>
            <a:pPr marL="0" indent="0">
              <a:buNone/>
            </a:pPr>
            <a:r>
              <a:rPr lang="en-US" sz="3600" b="1" u="sng" dirty="0" err="1">
                <a:solidFill>
                  <a:schemeClr val="accent2"/>
                </a:solidFill>
                <a:latin typeface="Calibri" panose="020F0502020204030204" pitchFamily="34" charset="0"/>
                <a:cs typeface="Calibri" panose="020F0502020204030204" pitchFamily="34" charset="0"/>
              </a:rPr>
              <a:t>Cruisin</a:t>
            </a:r>
            <a:r>
              <a:rPr lang="en-US" sz="3600" b="1" u="sng" dirty="0">
                <a:solidFill>
                  <a:schemeClr val="accent2"/>
                </a:solidFill>
                <a:latin typeface="Calibri" panose="020F0502020204030204" pitchFamily="34" charset="0"/>
                <a:cs typeface="Calibri" panose="020F0502020204030204" pitchFamily="34" charset="0"/>
              </a:rPr>
              <a:t>’ the Amp</a:t>
            </a:r>
            <a:endParaRPr lang="en-US" sz="3600" dirty="0">
              <a:solidFill>
                <a:schemeClr val="accent2"/>
              </a:solidFill>
              <a:latin typeface="Calibri" panose="020F0502020204030204" pitchFamily="34" charset="0"/>
              <a:cs typeface="Calibri" panose="020F0502020204030204" pitchFamily="34" charset="0"/>
            </a:endParaRPr>
          </a:p>
          <a:p>
            <a:pPr marL="0" indent="0">
              <a:buNone/>
            </a:pPr>
            <a:r>
              <a:rPr lang="en-US" sz="3600" b="1" u="sng" dirty="0">
                <a:solidFill>
                  <a:schemeClr val="accent2"/>
                </a:solidFill>
                <a:latin typeface="Calibri" panose="020F0502020204030204" pitchFamily="34" charset="0"/>
                <a:cs typeface="Calibri" panose="020F0502020204030204" pitchFamily="34" charset="0"/>
              </a:rPr>
              <a:t>Firecracker Festival</a:t>
            </a:r>
          </a:p>
          <a:p>
            <a:r>
              <a:rPr lang="en-US" sz="3600" dirty="0">
                <a:solidFill>
                  <a:schemeClr val="accent2"/>
                </a:solidFill>
                <a:latin typeface="Calibri" panose="020F0502020204030204" pitchFamily="34" charset="0"/>
                <a:cs typeface="Calibri" panose="020F0502020204030204" pitchFamily="34" charset="0"/>
              </a:rPr>
              <a:t>Johnson County CASA Program, Red Sponsor ($2,500) </a:t>
            </a:r>
          </a:p>
          <a:p>
            <a:r>
              <a:rPr lang="en-US" sz="3600" dirty="0">
                <a:solidFill>
                  <a:schemeClr val="accent2"/>
                </a:solidFill>
                <a:latin typeface="Calibri" panose="020F0502020204030204" pitchFamily="34" charset="0"/>
                <a:cs typeface="Calibri" panose="020F0502020204030204" pitchFamily="34" charset="0"/>
              </a:rPr>
              <a:t>Miss M’s Home and Garden, Red Sponsor ($2,500) </a:t>
            </a:r>
            <a:r>
              <a:rPr lang="en-US" sz="3600" b="1" dirty="0">
                <a:solidFill>
                  <a:schemeClr val="accent2"/>
                </a:solidFill>
                <a:latin typeface="Calibri" panose="020F0502020204030204" pitchFamily="34" charset="0"/>
                <a:cs typeface="Calibri" panose="020F0502020204030204" pitchFamily="34" charset="0"/>
              </a:rPr>
              <a:t>NEW</a:t>
            </a:r>
          </a:p>
          <a:p>
            <a:pPr marL="0" indent="0">
              <a:buNone/>
            </a:pPr>
            <a:r>
              <a:rPr lang="en-US" sz="3600" b="1" u="sng" dirty="0">
                <a:solidFill>
                  <a:schemeClr val="accent2"/>
                </a:solidFill>
                <a:latin typeface="Calibri" panose="020F0502020204030204" pitchFamily="34" charset="0"/>
                <a:cs typeface="Calibri" panose="020F0502020204030204" pitchFamily="34" charset="0"/>
              </a:rPr>
              <a:t>Fall Festival</a:t>
            </a:r>
          </a:p>
          <a:p>
            <a:r>
              <a:rPr lang="en-US" sz="3600" dirty="0">
                <a:solidFill>
                  <a:schemeClr val="accent2"/>
                </a:solidFill>
                <a:latin typeface="Calibri" panose="020F0502020204030204" pitchFamily="34" charset="0"/>
                <a:cs typeface="Calibri" panose="020F0502020204030204" pitchFamily="34" charset="0"/>
              </a:rPr>
              <a:t>Carpenter Realty, Gold Sponsor ($2,500)</a:t>
            </a:r>
          </a:p>
          <a:p>
            <a:r>
              <a:rPr lang="en-US" sz="3600" dirty="0">
                <a:solidFill>
                  <a:schemeClr val="accent2"/>
                </a:solidFill>
                <a:latin typeface="Calibri" panose="020F0502020204030204" pitchFamily="34" charset="0"/>
                <a:cs typeface="Calibri" panose="020F0502020204030204" pitchFamily="34" charset="0"/>
              </a:rPr>
              <a:t>Royalty Roofing, Bronze Sponsor ($500) </a:t>
            </a:r>
            <a:r>
              <a:rPr lang="en-US" sz="3600" b="1" dirty="0">
                <a:solidFill>
                  <a:schemeClr val="accent2"/>
                </a:solidFill>
                <a:latin typeface="Calibri" panose="020F0502020204030204" pitchFamily="34" charset="0"/>
                <a:cs typeface="Calibri" panose="020F0502020204030204" pitchFamily="34" charset="0"/>
              </a:rPr>
              <a:t>NEW</a:t>
            </a:r>
          </a:p>
          <a:p>
            <a:pPr marL="0" indent="0">
              <a:buNone/>
            </a:pPr>
            <a:r>
              <a:rPr lang="en-US" sz="3600" b="1" u="sng" dirty="0">
                <a:solidFill>
                  <a:schemeClr val="accent2"/>
                </a:solidFill>
                <a:latin typeface="Calibri" panose="020F0502020204030204" pitchFamily="34" charset="0"/>
                <a:cs typeface="Calibri" panose="020F0502020204030204" pitchFamily="34" charset="0"/>
              </a:rPr>
              <a:t>Halloween Town</a:t>
            </a:r>
          </a:p>
          <a:p>
            <a:r>
              <a:rPr lang="en-US" sz="3600" dirty="0">
                <a:solidFill>
                  <a:schemeClr val="accent2"/>
                </a:solidFill>
                <a:latin typeface="Calibri" panose="020F0502020204030204" pitchFamily="34" charset="0"/>
                <a:cs typeface="Calibri" panose="020F0502020204030204" pitchFamily="34" charset="0"/>
              </a:rPr>
              <a:t>Koenig Equipment, Bronze Sponsor ($500)</a:t>
            </a:r>
          </a:p>
          <a:p>
            <a:pPr marL="0" indent="0">
              <a:buNone/>
            </a:pPr>
            <a:r>
              <a:rPr lang="en-US" sz="3600" b="1" u="sng" dirty="0">
                <a:solidFill>
                  <a:schemeClr val="accent2"/>
                </a:solidFill>
                <a:latin typeface="Calibri" panose="020F0502020204030204" pitchFamily="34" charset="0"/>
                <a:cs typeface="Calibri" panose="020F0502020204030204" pitchFamily="34" charset="0"/>
              </a:rPr>
              <a:t>Family Movie Series</a:t>
            </a:r>
          </a:p>
          <a:p>
            <a:r>
              <a:rPr lang="en-US" sz="3600" dirty="0">
                <a:solidFill>
                  <a:schemeClr val="accent2"/>
                </a:solidFill>
                <a:latin typeface="Calibri" panose="020F0502020204030204" pitchFamily="34" charset="0"/>
                <a:cs typeface="Calibri" panose="020F0502020204030204" pitchFamily="34" charset="0"/>
              </a:rPr>
              <a:t>Johnson County REMC, Title Sponsor ($5,000) </a:t>
            </a:r>
          </a:p>
          <a:p>
            <a:pPr marL="0" indent="0">
              <a:buNone/>
            </a:pPr>
            <a:endParaRPr lang="en-US" sz="4000" dirty="0">
              <a:solidFill>
                <a:schemeClr val="accent2"/>
              </a:solidFill>
              <a:latin typeface="Calibri" panose="020F0502020204030204" pitchFamily="34" charset="0"/>
              <a:cs typeface="Calibri" panose="020F0502020204030204" pitchFamily="34" charset="0"/>
            </a:endParaRPr>
          </a:p>
          <a:p>
            <a:pPr marL="0" indent="0">
              <a:buNone/>
            </a:pPr>
            <a:endParaRPr lang="en-US" sz="4000" dirty="0">
              <a:solidFill>
                <a:schemeClr val="accent2"/>
              </a:solidFill>
              <a:latin typeface="Calibri" panose="020F0502020204030204" pitchFamily="34" charset="0"/>
              <a:cs typeface="Calibri" panose="020F0502020204030204" pitchFamily="34" charset="0"/>
            </a:endParaRPr>
          </a:p>
          <a:p>
            <a:pPr marL="0" indent="0">
              <a:buNone/>
            </a:pPr>
            <a:endParaRPr lang="en-US" sz="1200" dirty="0">
              <a:solidFill>
                <a:schemeClr val="accent2"/>
              </a:solidFill>
              <a:latin typeface="Calibri" panose="020F0502020204030204" pitchFamily="34" charset="0"/>
              <a:cs typeface="Calibri" panose="020F0502020204030204" pitchFamily="34" charset="0"/>
            </a:endParaRPr>
          </a:p>
        </p:txBody>
      </p:sp>
      <p:sp>
        <p:nvSpPr>
          <p:cNvPr id="4" name="Text Placeholder 3">
            <a:extLst>
              <a:ext uri="{FF2B5EF4-FFF2-40B4-BE49-F238E27FC236}">
                <a16:creationId xmlns:a16="http://schemas.microsoft.com/office/drawing/2014/main" id="{8FDAE7A2-8D7B-D71E-3BDD-C162F6DC4485}"/>
              </a:ext>
            </a:extLst>
          </p:cNvPr>
          <p:cNvSpPr>
            <a:spLocks noGrp="1"/>
          </p:cNvSpPr>
          <p:nvPr>
            <p:ph type="body" sz="half" idx="2"/>
          </p:nvPr>
        </p:nvSpPr>
        <p:spPr>
          <a:xfrm>
            <a:off x="8994378" y="5381351"/>
            <a:ext cx="3092115" cy="4164164"/>
          </a:xfrm>
        </p:spPr>
        <p:txBody>
          <a:bodyPr>
            <a:normAutofit/>
          </a:bodyPr>
          <a:lstStyle/>
          <a:p>
            <a:r>
              <a:rPr lang="en-US" sz="4400" dirty="0"/>
              <a:t>-Holly </a:t>
            </a:r>
          </a:p>
        </p:txBody>
      </p:sp>
      <p:sp>
        <p:nvSpPr>
          <p:cNvPr id="5" name="Rectangle 4">
            <a:extLst>
              <a:ext uri="{FF2B5EF4-FFF2-40B4-BE49-F238E27FC236}">
                <a16:creationId xmlns:a16="http://schemas.microsoft.com/office/drawing/2014/main" id="{BA4FC9D3-3E2E-4BB6-B5BF-7F2714FCEBC6}"/>
              </a:ext>
            </a:extLst>
          </p:cNvPr>
          <p:cNvSpPr/>
          <p:nvPr/>
        </p:nvSpPr>
        <p:spPr>
          <a:xfrm>
            <a:off x="4937414" y="1748623"/>
            <a:ext cx="1972164" cy="1384995"/>
          </a:xfrm>
          <a:prstGeom prst="rect">
            <a:avLst/>
          </a:prstGeom>
        </p:spPr>
        <p:txBody>
          <a:bodyPr wrap="square">
            <a:spAutoFit/>
          </a:bodyPr>
          <a:lstStyle/>
          <a:p>
            <a:r>
              <a:rPr lang="en-US" sz="1200" b="1" u="sng" dirty="0">
                <a:solidFill>
                  <a:schemeClr val="accent2"/>
                </a:solidFill>
                <a:latin typeface="Calibri" panose="020F0502020204030204" pitchFamily="34" charset="0"/>
                <a:cs typeface="Calibri" panose="020F0502020204030204" pitchFamily="34" charset="0"/>
              </a:rPr>
              <a:t>Eclipse Festival</a:t>
            </a:r>
          </a:p>
          <a:p>
            <a:r>
              <a:rPr lang="en-US" sz="1200" dirty="0">
                <a:solidFill>
                  <a:schemeClr val="accent2"/>
                </a:solidFill>
                <a:latin typeface="Calibri" panose="020F0502020204030204" pitchFamily="34" charset="0"/>
                <a:cs typeface="Calibri" panose="020F0502020204030204" pitchFamily="34" charset="0"/>
              </a:rPr>
              <a:t>•Festival Country Indiana, Title Sponsor ($15,000)</a:t>
            </a:r>
          </a:p>
          <a:p>
            <a:r>
              <a:rPr lang="en-US" sz="1200" dirty="0">
                <a:solidFill>
                  <a:schemeClr val="accent2"/>
                </a:solidFill>
                <a:latin typeface="Calibri" panose="020F0502020204030204" pitchFamily="34" charset="0"/>
                <a:cs typeface="Calibri" panose="020F0502020204030204" pitchFamily="34" charset="0"/>
              </a:rPr>
              <a:t>•Huston Electric ($2,500 In Kind)</a:t>
            </a:r>
          </a:p>
          <a:p>
            <a:r>
              <a:rPr lang="en-US" sz="1200" dirty="0">
                <a:solidFill>
                  <a:schemeClr val="accent2"/>
                </a:solidFill>
                <a:latin typeface="Calibri" panose="020F0502020204030204" pitchFamily="34" charset="0"/>
                <a:cs typeface="Calibri" panose="020F0502020204030204" pitchFamily="34" charset="0"/>
              </a:rPr>
              <a:t>•Koenig Equipment, Half Moon Sponsor ($1,000)</a:t>
            </a:r>
          </a:p>
        </p:txBody>
      </p:sp>
      <p:sp>
        <p:nvSpPr>
          <p:cNvPr id="6" name="Rectangle 5">
            <a:extLst>
              <a:ext uri="{FF2B5EF4-FFF2-40B4-BE49-F238E27FC236}">
                <a16:creationId xmlns:a16="http://schemas.microsoft.com/office/drawing/2014/main" id="{1678C330-7ECF-43F6-BA87-AFEB5EABFB19}"/>
              </a:ext>
            </a:extLst>
          </p:cNvPr>
          <p:cNvSpPr/>
          <p:nvPr/>
        </p:nvSpPr>
        <p:spPr>
          <a:xfrm>
            <a:off x="4761650" y="3875384"/>
            <a:ext cx="2419227" cy="2492990"/>
          </a:xfrm>
          <a:prstGeom prst="rect">
            <a:avLst/>
          </a:prstGeom>
        </p:spPr>
        <p:txBody>
          <a:bodyPr wrap="square">
            <a:spAutoFit/>
          </a:bodyPr>
          <a:lstStyle/>
          <a:p>
            <a:pPr marL="171450" indent="-171450">
              <a:buFont typeface="Arial" panose="020B0604020202020204" pitchFamily="34" charset="0"/>
              <a:buChar char="•"/>
            </a:pPr>
            <a:r>
              <a:rPr lang="en-US" sz="1200" dirty="0">
                <a:solidFill>
                  <a:schemeClr val="accent2"/>
                </a:solidFill>
                <a:latin typeface="Calibri" panose="020F0502020204030204" pitchFamily="34" charset="0"/>
                <a:cs typeface="Calibri" panose="020F0502020204030204" pitchFamily="34" charset="0"/>
              </a:rPr>
              <a:t>Grant and Art Programming Partnership with the Public Arts Advisory Commission from the </a:t>
            </a:r>
            <a:r>
              <a:rPr lang="en-US" sz="1200" dirty="0" err="1">
                <a:solidFill>
                  <a:schemeClr val="accent2"/>
                </a:solidFill>
                <a:latin typeface="Calibri" panose="020F0502020204030204" pitchFamily="34" charset="0"/>
                <a:cs typeface="Calibri" panose="020F0502020204030204" pitchFamily="34" charset="0"/>
              </a:rPr>
              <a:t>Branigin</a:t>
            </a:r>
            <a:r>
              <a:rPr lang="en-US" sz="1200" dirty="0">
                <a:solidFill>
                  <a:schemeClr val="accent2"/>
                </a:solidFill>
                <a:latin typeface="Calibri" panose="020F0502020204030204" pitchFamily="34" charset="0"/>
                <a:cs typeface="Calibri" panose="020F0502020204030204" pitchFamily="34" charset="0"/>
              </a:rPr>
              <a:t> Foundation for $5,500</a:t>
            </a:r>
          </a:p>
          <a:p>
            <a:pPr marL="171450" indent="-171450">
              <a:buFont typeface="Arial" panose="020B0604020202020204" pitchFamily="34" charset="0"/>
              <a:buChar char="•"/>
            </a:pPr>
            <a:r>
              <a:rPr lang="en-US" sz="1200" b="1" dirty="0" err="1">
                <a:solidFill>
                  <a:schemeClr val="accent2"/>
                </a:solidFill>
                <a:latin typeface="Calibri" panose="020F0502020204030204" pitchFamily="34" charset="0"/>
                <a:cs typeface="Calibri" panose="020F0502020204030204" pitchFamily="34" charset="0"/>
              </a:rPr>
              <a:t>Hubler</a:t>
            </a:r>
            <a:r>
              <a:rPr lang="en-US" sz="1200" b="1" dirty="0">
                <a:solidFill>
                  <a:schemeClr val="accent2"/>
                </a:solidFill>
                <a:latin typeface="Calibri" panose="020F0502020204030204" pitchFamily="34" charset="0"/>
                <a:cs typeface="Calibri" panose="020F0502020204030204" pitchFamily="34" charset="0"/>
              </a:rPr>
              <a:t> Group</a:t>
            </a:r>
            <a:r>
              <a:rPr lang="en-US" sz="1200" dirty="0">
                <a:solidFill>
                  <a:schemeClr val="accent2"/>
                </a:solidFill>
                <a:latin typeface="Calibri" panose="020F0502020204030204" pitchFamily="34" charset="0"/>
                <a:cs typeface="Calibri" panose="020F0502020204030204" pitchFamily="34" charset="0"/>
              </a:rPr>
              <a:t> Amphitheater Sponsorship</a:t>
            </a:r>
            <a:r>
              <a:rPr lang="en-US" sz="1200" b="1" dirty="0">
                <a:solidFill>
                  <a:schemeClr val="accent2"/>
                </a:solidFill>
                <a:latin typeface="Calibri" panose="020F0502020204030204" pitchFamily="34" charset="0"/>
                <a:cs typeface="Calibri" panose="020F0502020204030204" pitchFamily="34" charset="0"/>
              </a:rPr>
              <a:t> </a:t>
            </a:r>
            <a:r>
              <a:rPr lang="en-US" sz="1200" dirty="0">
                <a:solidFill>
                  <a:schemeClr val="accent2"/>
                </a:solidFill>
                <a:latin typeface="Calibri" panose="020F0502020204030204" pitchFamily="34" charset="0"/>
                <a:cs typeface="Calibri" panose="020F0502020204030204" pitchFamily="34" charset="0"/>
              </a:rPr>
              <a:t>($25,000)</a:t>
            </a:r>
          </a:p>
          <a:p>
            <a:pPr marL="171450" indent="-171450">
              <a:buFont typeface="Arial" panose="020B0604020202020204" pitchFamily="34" charset="0"/>
              <a:buChar char="•"/>
            </a:pPr>
            <a:r>
              <a:rPr lang="en-US" sz="1200" b="1" dirty="0">
                <a:solidFill>
                  <a:schemeClr val="accent2"/>
                </a:solidFill>
                <a:latin typeface="Calibri" panose="020F0502020204030204" pitchFamily="34" charset="0"/>
                <a:cs typeface="Calibri" panose="020F0502020204030204" pitchFamily="34" charset="0"/>
              </a:rPr>
              <a:t>Johnson Memorial Hospital </a:t>
            </a:r>
            <a:r>
              <a:rPr lang="en-US" sz="1200" dirty="0">
                <a:solidFill>
                  <a:schemeClr val="accent2"/>
                </a:solidFill>
                <a:latin typeface="Calibri" panose="020F0502020204030204" pitchFamily="34" charset="0"/>
                <a:cs typeface="Calibri" panose="020F0502020204030204" pitchFamily="34" charset="0"/>
              </a:rPr>
              <a:t>Pickleball Sponsorship ($25,000)</a:t>
            </a:r>
          </a:p>
          <a:p>
            <a:pPr marL="171450" indent="-171450">
              <a:buFont typeface="Arial" panose="020B0604020202020204" pitchFamily="34" charset="0"/>
              <a:buChar char="•"/>
            </a:pPr>
            <a:r>
              <a:rPr lang="en-US" sz="1200" b="1" dirty="0" err="1">
                <a:solidFill>
                  <a:schemeClr val="accent2"/>
                </a:solidFill>
                <a:latin typeface="Calibri" panose="020F0502020204030204" pitchFamily="34" charset="0"/>
                <a:cs typeface="Calibri" panose="020F0502020204030204" pitchFamily="34" charset="0"/>
              </a:rPr>
              <a:t>Branigin</a:t>
            </a:r>
            <a:r>
              <a:rPr lang="en-US" sz="1200" b="1" dirty="0">
                <a:solidFill>
                  <a:schemeClr val="accent2"/>
                </a:solidFill>
                <a:latin typeface="Calibri" panose="020F0502020204030204" pitchFamily="34" charset="0"/>
                <a:cs typeface="Calibri" panose="020F0502020204030204" pitchFamily="34" charset="0"/>
              </a:rPr>
              <a:t> Foundation </a:t>
            </a:r>
            <a:r>
              <a:rPr lang="en-US" sz="1200" dirty="0">
                <a:solidFill>
                  <a:schemeClr val="accent2"/>
                </a:solidFill>
                <a:latin typeface="Calibri" panose="020F0502020204030204" pitchFamily="34" charset="0"/>
                <a:cs typeface="Calibri" panose="020F0502020204030204" pitchFamily="34" charset="0"/>
              </a:rPr>
              <a:t>Street Sponsorship ($10,000)</a:t>
            </a:r>
          </a:p>
          <a:p>
            <a:endParaRPr lang="en-US" dirty="0">
              <a:solidFill>
                <a:schemeClr val="accent2"/>
              </a:solidFill>
              <a:latin typeface="Calibri" panose="020F0502020204030204" pitchFamily="34" charset="0"/>
              <a:cs typeface="Calibri" panose="020F0502020204030204" pitchFamily="34" charset="0"/>
            </a:endParaRPr>
          </a:p>
          <a:p>
            <a:endParaRPr lang="en-US" dirty="0">
              <a:solidFill>
                <a:schemeClr val="accent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174659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82C12F-EA23-FAC4-2D23-242B45501BFC}"/>
              </a:ext>
            </a:extLst>
          </p:cNvPr>
          <p:cNvSpPr>
            <a:spLocks noGrp="1"/>
          </p:cNvSpPr>
          <p:nvPr>
            <p:ph type="title"/>
          </p:nvPr>
        </p:nvSpPr>
        <p:spPr>
          <a:xfrm>
            <a:off x="7482821" y="3277049"/>
            <a:ext cx="5054266" cy="1196671"/>
          </a:xfrm>
        </p:spPr>
        <p:txBody>
          <a:bodyPr>
            <a:noAutofit/>
          </a:bodyPr>
          <a:lstStyle/>
          <a:p>
            <a:pPr algn="ctr"/>
            <a:r>
              <a:rPr lang="en-US" sz="4000" dirty="0">
                <a:latin typeface="Arial Rounded MT Bold" panose="020F0704030504030204" pitchFamily="34" charset="0"/>
              </a:rPr>
              <a:t>HUMAN RESOURCES REPORT</a:t>
            </a:r>
            <a:br>
              <a:rPr lang="en-US" sz="4000" dirty="0">
                <a:latin typeface="Arial Rounded MT Bold" panose="020F0704030504030204" pitchFamily="34" charset="0"/>
              </a:rPr>
            </a:br>
            <a:endParaRPr lang="en-US" sz="4000" dirty="0">
              <a:latin typeface="Arial Rounded MT Bold" panose="020F0704030504030204" pitchFamily="34" charset="0"/>
            </a:endParaRPr>
          </a:p>
        </p:txBody>
      </p:sp>
      <p:sp>
        <p:nvSpPr>
          <p:cNvPr id="4" name="Text Placeholder 3">
            <a:extLst>
              <a:ext uri="{FF2B5EF4-FFF2-40B4-BE49-F238E27FC236}">
                <a16:creationId xmlns:a16="http://schemas.microsoft.com/office/drawing/2014/main" id="{8FDAE7A2-8D7B-D71E-3BDD-C162F6DC4485}"/>
              </a:ext>
            </a:extLst>
          </p:cNvPr>
          <p:cNvSpPr>
            <a:spLocks noGrp="1"/>
          </p:cNvSpPr>
          <p:nvPr>
            <p:ph type="body" sz="half" idx="2"/>
          </p:nvPr>
        </p:nvSpPr>
        <p:spPr>
          <a:xfrm>
            <a:off x="8994378" y="5381351"/>
            <a:ext cx="3092115" cy="4164164"/>
          </a:xfrm>
        </p:spPr>
        <p:txBody>
          <a:bodyPr>
            <a:normAutofit/>
          </a:bodyPr>
          <a:lstStyle/>
          <a:p>
            <a:r>
              <a:rPr lang="en-US" sz="4400" dirty="0"/>
              <a:t>-Brooke </a:t>
            </a:r>
          </a:p>
        </p:txBody>
      </p:sp>
      <p:pic>
        <p:nvPicPr>
          <p:cNvPr id="3" name="Picture 2">
            <a:extLst>
              <a:ext uri="{FF2B5EF4-FFF2-40B4-BE49-F238E27FC236}">
                <a16:creationId xmlns:a16="http://schemas.microsoft.com/office/drawing/2014/main" id="{92B5E511-5160-4210-BD5A-F0CC9CE1E112}"/>
              </a:ext>
            </a:extLst>
          </p:cNvPr>
          <p:cNvPicPr>
            <a:picLocks noChangeAspect="1"/>
          </p:cNvPicPr>
          <p:nvPr/>
        </p:nvPicPr>
        <p:blipFill rotWithShape="1">
          <a:blip r:embed="rId2"/>
          <a:srcRect l="24697" t="24458" r="28625" b="55452"/>
          <a:stretch/>
        </p:blipFill>
        <p:spPr>
          <a:xfrm>
            <a:off x="297081" y="2256309"/>
            <a:ext cx="7070375" cy="1711684"/>
          </a:xfrm>
          <a:prstGeom prst="rect">
            <a:avLst/>
          </a:prstGeom>
        </p:spPr>
      </p:pic>
    </p:spTree>
    <p:extLst>
      <p:ext uri="{BB962C8B-B14F-4D97-AF65-F5344CB8AC3E}">
        <p14:creationId xmlns:p14="http://schemas.microsoft.com/office/powerpoint/2010/main" val="16569389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82C12F-EA23-FAC4-2D23-242B45501BFC}"/>
              </a:ext>
            </a:extLst>
          </p:cNvPr>
          <p:cNvSpPr>
            <a:spLocks noGrp="1"/>
          </p:cNvSpPr>
          <p:nvPr>
            <p:ph type="title"/>
          </p:nvPr>
        </p:nvSpPr>
        <p:spPr>
          <a:xfrm>
            <a:off x="7344276" y="2232329"/>
            <a:ext cx="5054266" cy="1196671"/>
          </a:xfrm>
        </p:spPr>
        <p:txBody>
          <a:bodyPr>
            <a:noAutofit/>
          </a:bodyPr>
          <a:lstStyle/>
          <a:p>
            <a:pPr algn="ctr"/>
            <a:r>
              <a:rPr lang="en-US" sz="4000" dirty="0">
                <a:latin typeface="Arial Rounded MT Bold" panose="020F0704030504030204" pitchFamily="34" charset="0"/>
              </a:rPr>
              <a:t>FACILITY Reservations </a:t>
            </a:r>
          </a:p>
        </p:txBody>
      </p:sp>
      <p:sp>
        <p:nvSpPr>
          <p:cNvPr id="3" name="Content Placeholder 2">
            <a:extLst>
              <a:ext uri="{FF2B5EF4-FFF2-40B4-BE49-F238E27FC236}">
                <a16:creationId xmlns:a16="http://schemas.microsoft.com/office/drawing/2014/main" id="{01B67E77-C192-E719-1DCF-4B3A53257197}"/>
              </a:ext>
            </a:extLst>
          </p:cNvPr>
          <p:cNvSpPr>
            <a:spLocks noGrp="1"/>
          </p:cNvSpPr>
          <p:nvPr>
            <p:ph idx="1"/>
          </p:nvPr>
        </p:nvSpPr>
        <p:spPr>
          <a:xfrm>
            <a:off x="436294" y="571499"/>
            <a:ext cx="6752019" cy="5715001"/>
          </a:xfrm>
        </p:spPr>
        <p:txBody>
          <a:bodyPr>
            <a:normAutofit fontScale="92500" lnSpcReduction="20000"/>
          </a:bodyPr>
          <a:lstStyle/>
          <a:p>
            <a:pPr marL="342900" marR="0" lvl="0" indent="-342900">
              <a:spcBef>
                <a:spcPts val="0"/>
              </a:spcBef>
              <a:spcAft>
                <a:spcPts val="0"/>
              </a:spcAft>
              <a:buFont typeface="Symbol" panose="05050102010706020507" pitchFamily="18" charset="2"/>
              <a:buChar char=""/>
            </a:pPr>
            <a:r>
              <a:rPr lang="en-US" sz="2400" dirty="0">
                <a:solidFill>
                  <a:schemeClr val="accent2"/>
                </a:solidFill>
                <a:latin typeface="Calibri" panose="020F0502020204030204" pitchFamily="34" charset="0"/>
                <a:ea typeface="Calibri" panose="020F0502020204030204" pitchFamily="34" charset="0"/>
              </a:rPr>
              <a:t>We are down to the last 3 weekends of concessions for the pool. We’ve had a really good year again and have had some great staff to work with. We are going to look in to doing a little remodeling in the pool concession stand for next year and will look in to doing that soon after this season ends. </a:t>
            </a:r>
          </a:p>
          <a:p>
            <a:pPr marL="342900" marR="0" lvl="0" indent="-342900">
              <a:spcBef>
                <a:spcPts val="0"/>
              </a:spcBef>
              <a:spcAft>
                <a:spcPts val="0"/>
              </a:spcAft>
              <a:buFont typeface="Symbol" panose="05050102010706020507" pitchFamily="18" charset="2"/>
              <a:buChar char=""/>
            </a:pPr>
            <a:r>
              <a:rPr lang="en-US" sz="2400" dirty="0">
                <a:solidFill>
                  <a:schemeClr val="accent2"/>
                </a:solidFill>
                <a:latin typeface="Calibri" panose="020F0502020204030204" pitchFamily="34" charset="0"/>
                <a:ea typeface="Calibri" panose="020F0502020204030204" pitchFamily="34" charset="0"/>
              </a:rPr>
              <a:t>The Beeson Hall calendar has changed a little. The Active Adult Center has relocated to Beeson Hall on Mondays and Wednesdays now that summer camp is over. They are in there from 9:30am-2:30pm for their members. On Tuesdays and Thursdays, they are in the Multipurpose Room for exercise classes from 10-11:30am.</a:t>
            </a:r>
          </a:p>
          <a:p>
            <a:pPr marL="342900" marR="0" lvl="0" indent="-342900">
              <a:spcBef>
                <a:spcPts val="0"/>
              </a:spcBef>
              <a:spcAft>
                <a:spcPts val="0"/>
              </a:spcAft>
              <a:buFont typeface="Symbol" panose="05050102010706020507" pitchFamily="18" charset="2"/>
              <a:buChar char=""/>
            </a:pPr>
            <a:r>
              <a:rPr lang="en-US" sz="2400" dirty="0">
                <a:solidFill>
                  <a:schemeClr val="accent2"/>
                </a:solidFill>
                <a:latin typeface="Calibri" panose="020F0502020204030204" pitchFamily="34" charset="0"/>
                <a:ea typeface="Calibri" panose="020F0502020204030204" pitchFamily="34" charset="0"/>
              </a:rPr>
              <a:t>Outdoor rentals will still be going on for 2 more months. Those have been doing well and we’ve had quite a few a rentals at the Youngs Creek Park shelters that we started renting this year. </a:t>
            </a:r>
          </a:p>
          <a:p>
            <a:pPr marL="342900" marR="0" lvl="0" indent="-342900">
              <a:spcBef>
                <a:spcPts val="0"/>
              </a:spcBef>
              <a:spcAft>
                <a:spcPts val="0"/>
              </a:spcAft>
              <a:buFont typeface="Symbol" panose="05050102010706020507" pitchFamily="18" charset="2"/>
              <a:buChar char=""/>
            </a:pPr>
            <a:endParaRPr lang="en-US" sz="2400" dirty="0">
              <a:solidFill>
                <a:schemeClr val="accent2"/>
              </a:solidFill>
              <a:latin typeface="Calibri" panose="020F0502020204030204" pitchFamily="34" charset="0"/>
              <a:ea typeface="Calibri" panose="020F0502020204030204" pitchFamily="34" charset="0"/>
            </a:endParaRPr>
          </a:p>
        </p:txBody>
      </p:sp>
      <p:sp>
        <p:nvSpPr>
          <p:cNvPr id="4" name="Text Placeholder 3">
            <a:extLst>
              <a:ext uri="{FF2B5EF4-FFF2-40B4-BE49-F238E27FC236}">
                <a16:creationId xmlns:a16="http://schemas.microsoft.com/office/drawing/2014/main" id="{8FDAE7A2-8D7B-D71E-3BDD-C162F6DC4485}"/>
              </a:ext>
            </a:extLst>
          </p:cNvPr>
          <p:cNvSpPr>
            <a:spLocks noGrp="1"/>
          </p:cNvSpPr>
          <p:nvPr>
            <p:ph type="body" sz="half" idx="2"/>
          </p:nvPr>
        </p:nvSpPr>
        <p:spPr>
          <a:xfrm>
            <a:off x="9709485" y="5475136"/>
            <a:ext cx="3092115" cy="4164164"/>
          </a:xfrm>
        </p:spPr>
        <p:txBody>
          <a:bodyPr>
            <a:normAutofit/>
          </a:bodyPr>
          <a:lstStyle/>
          <a:p>
            <a:r>
              <a:rPr lang="en-US" sz="4400" dirty="0"/>
              <a:t>- Jamie </a:t>
            </a:r>
          </a:p>
        </p:txBody>
      </p:sp>
    </p:spTree>
    <p:extLst>
      <p:ext uri="{BB962C8B-B14F-4D97-AF65-F5344CB8AC3E}">
        <p14:creationId xmlns:p14="http://schemas.microsoft.com/office/powerpoint/2010/main" val="23575509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EC43D-E0BA-E091-2F8C-7F80EF12E3B5}"/>
              </a:ext>
            </a:extLst>
          </p:cNvPr>
          <p:cNvSpPr>
            <a:spLocks noGrp="1"/>
          </p:cNvSpPr>
          <p:nvPr>
            <p:ph type="title"/>
          </p:nvPr>
        </p:nvSpPr>
        <p:spPr>
          <a:xfrm>
            <a:off x="1251677" y="206448"/>
            <a:ext cx="10172700" cy="911859"/>
          </a:xfrm>
        </p:spPr>
        <p:txBody>
          <a:bodyPr/>
          <a:lstStyle/>
          <a:p>
            <a:r>
              <a:rPr lang="en-US" dirty="0">
                <a:solidFill>
                  <a:schemeClr val="accent1"/>
                </a:solidFill>
              </a:rPr>
              <a:t>Marketing</a:t>
            </a:r>
          </a:p>
        </p:txBody>
      </p:sp>
      <p:sp>
        <p:nvSpPr>
          <p:cNvPr id="3" name="Text Placeholder 2">
            <a:extLst>
              <a:ext uri="{FF2B5EF4-FFF2-40B4-BE49-F238E27FC236}">
                <a16:creationId xmlns:a16="http://schemas.microsoft.com/office/drawing/2014/main" id="{3B62CD52-3686-C39C-69A5-5FC39393C941}"/>
              </a:ext>
            </a:extLst>
          </p:cNvPr>
          <p:cNvSpPr>
            <a:spLocks noGrp="1"/>
          </p:cNvSpPr>
          <p:nvPr>
            <p:ph type="body" idx="1"/>
          </p:nvPr>
        </p:nvSpPr>
        <p:spPr>
          <a:xfrm>
            <a:off x="1695093" y="3201048"/>
            <a:ext cx="4800600" cy="388323"/>
          </a:xfrm>
        </p:spPr>
        <p:txBody>
          <a:bodyPr/>
          <a:lstStyle/>
          <a:p>
            <a:r>
              <a:rPr lang="en-US" sz="1800" u="sng" dirty="0"/>
              <a:t>Facebook:</a:t>
            </a:r>
          </a:p>
          <a:p>
            <a:r>
              <a:rPr lang="en-US" sz="1400" b="0" dirty="0"/>
              <a:t>Franklin Parks &amp; Recreation</a:t>
            </a:r>
          </a:p>
          <a:p>
            <a:pPr marL="285750" indent="-285750">
              <a:buFont typeface="Arial" panose="020B0604020202020204" pitchFamily="34" charset="0"/>
              <a:buChar char="•"/>
            </a:pPr>
            <a:r>
              <a:rPr lang="en-US" sz="1200" dirty="0"/>
              <a:t>Follower Count: 17,076 (+229)</a:t>
            </a:r>
          </a:p>
          <a:p>
            <a:pPr marL="285750" indent="-285750">
              <a:buFont typeface="Arial" panose="020B0604020202020204" pitchFamily="34" charset="0"/>
              <a:buChar char="•"/>
            </a:pPr>
            <a:r>
              <a:rPr lang="en-US" sz="1200" dirty="0"/>
              <a:t>Like Count: 14,125 (+67)</a:t>
            </a:r>
          </a:p>
          <a:p>
            <a:pPr marL="285750" indent="-285750">
              <a:buFont typeface="Arial" panose="020B0604020202020204" pitchFamily="34" charset="0"/>
              <a:buChar char="•"/>
            </a:pPr>
            <a:r>
              <a:rPr lang="en-US" sz="1200" dirty="0"/>
              <a:t>Most liked post: Toy Factory post </a:t>
            </a:r>
          </a:p>
          <a:p>
            <a:pPr marL="742950" lvl="1" indent="-285750">
              <a:buFont typeface="Arial" panose="020B0604020202020204" pitchFamily="34" charset="0"/>
              <a:buChar char="•"/>
            </a:pPr>
            <a:r>
              <a:rPr lang="en-US" sz="1400" b="0" dirty="0">
                <a:solidFill>
                  <a:schemeClr val="tx1"/>
                </a:solidFill>
              </a:rPr>
              <a:t>Number of Likes: 1,079</a:t>
            </a:r>
          </a:p>
          <a:p>
            <a:pPr marL="742950" lvl="1" indent="-285750">
              <a:buFont typeface="Arial" panose="020B0604020202020204" pitchFamily="34" charset="0"/>
              <a:buChar char="•"/>
            </a:pPr>
            <a:r>
              <a:rPr lang="en-US" sz="1400" b="0" dirty="0">
                <a:solidFill>
                  <a:schemeClr val="tx1"/>
                </a:solidFill>
              </a:rPr>
              <a:t>Number of shares: 0</a:t>
            </a:r>
          </a:p>
          <a:p>
            <a:pPr marL="742950" lvl="1" indent="-285750">
              <a:buFont typeface="Arial" panose="020B0604020202020204" pitchFamily="34" charset="0"/>
              <a:buChar char="•"/>
            </a:pPr>
            <a:r>
              <a:rPr lang="en-US" sz="1400" b="0" dirty="0">
                <a:solidFill>
                  <a:schemeClr val="tx1"/>
                </a:solidFill>
              </a:rPr>
              <a:t>Number of comments: 26</a:t>
            </a:r>
          </a:p>
        </p:txBody>
      </p:sp>
      <p:pic>
        <p:nvPicPr>
          <p:cNvPr id="10" name="Content Placeholder 9">
            <a:extLst>
              <a:ext uri="{FF2B5EF4-FFF2-40B4-BE49-F238E27FC236}">
                <a16:creationId xmlns:a16="http://schemas.microsoft.com/office/drawing/2014/main" id="{A9ACDC25-4D08-2B52-3DCB-B04B77000B24}"/>
              </a:ext>
            </a:extLst>
          </p:cNvPr>
          <p:cNvPicPr>
            <a:picLocks noGrp="1" noChangeAspect="1"/>
          </p:cNvPicPr>
          <p:nvPr>
            <p:ph sz="half" idx="2"/>
          </p:nvPr>
        </p:nvPicPr>
        <p:blipFill>
          <a:blip r:embed="rId2">
            <a:extLst>
              <a:ext uri="{837473B0-CC2E-450A-ABE3-18F120FF3D39}">
                <a1611:picAttrSrcUrl xmlns:a1611="http://schemas.microsoft.com/office/drawing/2016/11/main" r:id="rId3"/>
              </a:ext>
            </a:extLst>
          </a:blip>
          <a:stretch>
            <a:fillRect/>
          </a:stretch>
        </p:blipFill>
        <p:spPr>
          <a:xfrm>
            <a:off x="998433" y="1140226"/>
            <a:ext cx="605502" cy="605502"/>
          </a:xfrm>
        </p:spPr>
      </p:pic>
      <p:sp>
        <p:nvSpPr>
          <p:cNvPr id="5" name="Text Placeholder 4">
            <a:extLst>
              <a:ext uri="{FF2B5EF4-FFF2-40B4-BE49-F238E27FC236}">
                <a16:creationId xmlns:a16="http://schemas.microsoft.com/office/drawing/2014/main" id="{9BB271E5-A2D3-9413-1013-1EB6CF67BAA9}"/>
              </a:ext>
            </a:extLst>
          </p:cNvPr>
          <p:cNvSpPr>
            <a:spLocks noGrp="1"/>
          </p:cNvSpPr>
          <p:nvPr>
            <p:ph type="body" sz="quarter" idx="3"/>
          </p:nvPr>
        </p:nvSpPr>
        <p:spPr>
          <a:xfrm>
            <a:off x="6978493" y="1947793"/>
            <a:ext cx="4800600" cy="632529"/>
          </a:xfrm>
        </p:spPr>
        <p:txBody>
          <a:bodyPr/>
          <a:lstStyle/>
          <a:p>
            <a:r>
              <a:rPr lang="en-US" sz="1800" u="sng" dirty="0"/>
              <a:t>Instagram</a:t>
            </a:r>
            <a:r>
              <a:rPr lang="en-US" sz="1800" dirty="0"/>
              <a:t>: </a:t>
            </a:r>
            <a:r>
              <a:rPr lang="en-US" sz="1400" b="0" dirty="0"/>
              <a:t>@</a:t>
            </a:r>
            <a:r>
              <a:rPr lang="en-US" sz="1400" b="0" dirty="0" err="1"/>
              <a:t>franklinparksin</a:t>
            </a:r>
            <a:endParaRPr lang="en-US" sz="1400" b="0" dirty="0"/>
          </a:p>
          <a:p>
            <a:pPr marL="342900" indent="-342900">
              <a:buFont typeface="Arial" panose="020B0604020202020204" pitchFamily="34" charset="0"/>
              <a:buChar char="•"/>
            </a:pPr>
            <a:r>
              <a:rPr lang="en-US" sz="1200" dirty="0"/>
              <a:t>Follower Count: 1,674 (+6)</a:t>
            </a:r>
          </a:p>
          <a:p>
            <a:pPr marL="342900" indent="-342900">
              <a:buFont typeface="Arial" panose="020B0604020202020204" pitchFamily="34" charset="0"/>
              <a:buChar char="•"/>
            </a:pPr>
            <a:r>
              <a:rPr lang="en-US" sz="1200" dirty="0"/>
              <a:t>Most liked post: Spray Park</a:t>
            </a:r>
          </a:p>
          <a:p>
            <a:pPr marL="800100" lvl="1" indent="-342900">
              <a:buFont typeface="Arial" panose="020B0604020202020204" pitchFamily="34" charset="0"/>
              <a:buChar char="•"/>
            </a:pPr>
            <a:r>
              <a:rPr lang="en-US" sz="1400" b="0" dirty="0">
                <a:solidFill>
                  <a:schemeClr val="tx1"/>
                </a:solidFill>
              </a:rPr>
              <a:t>Number of likes: 74</a:t>
            </a:r>
          </a:p>
          <a:p>
            <a:pPr marL="800100" lvl="1" indent="-342900">
              <a:buFont typeface="Arial" panose="020B0604020202020204" pitchFamily="34" charset="0"/>
              <a:buChar char="•"/>
            </a:pPr>
            <a:r>
              <a:rPr lang="en-US" sz="1400" b="0" dirty="0">
                <a:solidFill>
                  <a:schemeClr val="tx1"/>
                </a:solidFill>
              </a:rPr>
              <a:t>Number of comments: 3</a:t>
            </a:r>
          </a:p>
          <a:p>
            <a:pPr marL="800100" lvl="1" indent="-342900">
              <a:buFont typeface="Arial" panose="020B0604020202020204" pitchFamily="34" charset="0"/>
              <a:buChar char="•"/>
            </a:pPr>
            <a:r>
              <a:rPr lang="en-US" sz="1400" b="0" dirty="0">
                <a:solidFill>
                  <a:schemeClr val="tx1"/>
                </a:solidFill>
              </a:rPr>
              <a:t>Number of Sends: 24</a:t>
            </a:r>
          </a:p>
          <a:p>
            <a:pPr marL="800100" lvl="1" indent="-342900">
              <a:buFont typeface="Arial" panose="020B0604020202020204" pitchFamily="34" charset="0"/>
              <a:buChar char="•"/>
            </a:pPr>
            <a:r>
              <a:rPr lang="en-US" sz="1400" b="0" dirty="0">
                <a:solidFill>
                  <a:schemeClr val="tx1"/>
                </a:solidFill>
              </a:rPr>
              <a:t>Accounts reached: 713</a:t>
            </a:r>
          </a:p>
        </p:txBody>
      </p:sp>
      <p:pic>
        <p:nvPicPr>
          <p:cNvPr id="16" name="Picture 15">
            <a:extLst>
              <a:ext uri="{FF2B5EF4-FFF2-40B4-BE49-F238E27FC236}">
                <a16:creationId xmlns:a16="http://schemas.microsoft.com/office/drawing/2014/main" id="{6035D17F-2D65-81AB-FFBA-B119886FA429}"/>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6178170" y="324337"/>
            <a:ext cx="635047" cy="634611"/>
          </a:xfrm>
          <a:prstGeom prst="rect">
            <a:avLst/>
          </a:prstGeom>
        </p:spPr>
      </p:pic>
      <p:sp>
        <p:nvSpPr>
          <p:cNvPr id="22" name="Text Placeholder 2">
            <a:extLst>
              <a:ext uri="{FF2B5EF4-FFF2-40B4-BE49-F238E27FC236}">
                <a16:creationId xmlns:a16="http://schemas.microsoft.com/office/drawing/2014/main" id="{22233AAC-EB57-C28D-2487-4E4670882187}"/>
              </a:ext>
            </a:extLst>
          </p:cNvPr>
          <p:cNvSpPr txBox="1">
            <a:spLocks/>
          </p:cNvSpPr>
          <p:nvPr/>
        </p:nvSpPr>
        <p:spPr>
          <a:xfrm>
            <a:off x="6978493" y="5735932"/>
            <a:ext cx="4800600" cy="388323"/>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700"/>
              </a:spcBef>
              <a:buClr>
                <a:schemeClr val="tx2"/>
              </a:buClr>
              <a:buFont typeface="Arial" panose="020B0604020202020204" pitchFamily="34" charset="0"/>
              <a:buNone/>
              <a:defRPr sz="1900" b="1" kern="1200" cap="all" spc="200" baseline="0">
                <a:solidFill>
                  <a:schemeClr val="tx2"/>
                </a:solidFill>
                <a:latin typeface="+mn-lt"/>
                <a:ea typeface="+mn-ea"/>
                <a:cs typeface="+mn-cs"/>
              </a:defRPr>
            </a:lvl1pPr>
            <a:lvl2pPr marL="457200" indent="0" algn="l" defTabSz="914400" rtl="0" eaLnBrk="1" latinLnBrk="0" hangingPunct="1">
              <a:lnSpc>
                <a:spcPct val="110000"/>
              </a:lnSpc>
              <a:spcBef>
                <a:spcPts val="700"/>
              </a:spcBef>
              <a:buClr>
                <a:schemeClr val="tx2"/>
              </a:buClr>
              <a:buFont typeface="Gill Sans MT" panose="020B0502020104020203" pitchFamily="34" charset="0"/>
              <a:buNone/>
              <a:defRPr sz="1900" b="1" kern="1200">
                <a:solidFill>
                  <a:schemeClr val="tx1">
                    <a:lumMod val="65000"/>
                    <a:lumOff val="35000"/>
                  </a:schemeClr>
                </a:solidFill>
                <a:latin typeface="+mn-lt"/>
                <a:ea typeface="+mn-ea"/>
                <a:cs typeface="+mn-cs"/>
              </a:defRPr>
            </a:lvl2pPr>
            <a:lvl3pPr marL="914400" indent="0" algn="l" defTabSz="914400" rtl="0" eaLnBrk="1" latinLnBrk="0" hangingPunct="1">
              <a:lnSpc>
                <a:spcPct val="110000"/>
              </a:lnSpc>
              <a:spcBef>
                <a:spcPts val="700"/>
              </a:spcBef>
              <a:buClr>
                <a:schemeClr val="tx2"/>
              </a:buClr>
              <a:buFont typeface="Arial" panose="020B0604020202020204" pitchFamily="34" charset="0"/>
              <a:buNone/>
              <a:defRPr sz="1800" b="1" kern="1200">
                <a:solidFill>
                  <a:schemeClr val="tx1">
                    <a:lumMod val="65000"/>
                    <a:lumOff val="35000"/>
                  </a:schemeClr>
                </a:solidFill>
                <a:latin typeface="+mn-lt"/>
                <a:ea typeface="+mn-ea"/>
                <a:cs typeface="+mn-cs"/>
              </a:defRPr>
            </a:lvl3pPr>
            <a:lvl4pPr marL="1371600" indent="0" algn="l" defTabSz="914400" rtl="0" eaLnBrk="1" latinLnBrk="0" hangingPunct="1">
              <a:lnSpc>
                <a:spcPct val="110000"/>
              </a:lnSpc>
              <a:spcBef>
                <a:spcPts val="700"/>
              </a:spcBef>
              <a:buClr>
                <a:schemeClr val="tx2"/>
              </a:buClr>
              <a:buFont typeface="Gill Sans MT" panose="020B0502020104020203" pitchFamily="34" charset="0"/>
              <a:buNone/>
              <a:defRPr sz="1600" b="1" kern="1200">
                <a:solidFill>
                  <a:schemeClr val="tx1">
                    <a:lumMod val="65000"/>
                    <a:lumOff val="35000"/>
                  </a:schemeClr>
                </a:solidFill>
                <a:latin typeface="+mn-lt"/>
                <a:ea typeface="+mn-ea"/>
                <a:cs typeface="+mn-cs"/>
              </a:defRPr>
            </a:lvl4pPr>
            <a:lvl5pPr marL="1828800" indent="0" algn="l" defTabSz="914400" rtl="0" eaLnBrk="1" latinLnBrk="0" hangingPunct="1">
              <a:lnSpc>
                <a:spcPct val="110000"/>
              </a:lnSpc>
              <a:spcBef>
                <a:spcPts val="700"/>
              </a:spcBef>
              <a:buClr>
                <a:schemeClr val="tx2"/>
              </a:buClr>
              <a:buFont typeface="Arial" panose="020B0604020202020204" pitchFamily="34" charset="0"/>
              <a:buNone/>
              <a:defRPr sz="1600" b="1" kern="1200">
                <a:solidFill>
                  <a:schemeClr val="tx1">
                    <a:lumMod val="65000"/>
                    <a:lumOff val="35000"/>
                  </a:schemeClr>
                </a:solidFill>
                <a:latin typeface="+mn-lt"/>
                <a:ea typeface="+mn-ea"/>
                <a:cs typeface="+mn-cs"/>
              </a:defRPr>
            </a:lvl5pPr>
            <a:lvl6pPr marL="2286000" indent="0" algn="l" defTabSz="914400" rtl="0" eaLnBrk="1" latinLnBrk="0" hangingPunct="1">
              <a:lnSpc>
                <a:spcPct val="110000"/>
              </a:lnSpc>
              <a:spcBef>
                <a:spcPts val="700"/>
              </a:spcBef>
              <a:buClr>
                <a:schemeClr val="tx2"/>
              </a:buClr>
              <a:buFont typeface="Gill Sans MT" panose="020B0502020104020203" pitchFamily="34" charset="0"/>
              <a:buNone/>
              <a:defRPr sz="1600" b="1" kern="1200">
                <a:solidFill>
                  <a:schemeClr val="tx1">
                    <a:lumMod val="65000"/>
                    <a:lumOff val="35000"/>
                  </a:schemeClr>
                </a:solidFill>
                <a:latin typeface="+mn-lt"/>
                <a:ea typeface="+mn-ea"/>
                <a:cs typeface="+mn-cs"/>
              </a:defRPr>
            </a:lvl6pPr>
            <a:lvl7pPr marL="2743200" indent="0" algn="l" defTabSz="914400" rtl="0" eaLnBrk="1" latinLnBrk="0" hangingPunct="1">
              <a:lnSpc>
                <a:spcPct val="110000"/>
              </a:lnSpc>
              <a:spcBef>
                <a:spcPts val="700"/>
              </a:spcBef>
              <a:buClr>
                <a:schemeClr val="tx2"/>
              </a:buClr>
              <a:buFont typeface="Arial" panose="020B0604020202020204" pitchFamily="34" charset="0"/>
              <a:buNone/>
              <a:defRPr sz="1600" b="1" kern="1200">
                <a:solidFill>
                  <a:schemeClr val="tx1">
                    <a:lumMod val="65000"/>
                    <a:lumOff val="35000"/>
                  </a:schemeClr>
                </a:solidFill>
                <a:latin typeface="+mn-lt"/>
                <a:ea typeface="+mn-ea"/>
                <a:cs typeface="+mn-cs"/>
              </a:defRPr>
            </a:lvl7pPr>
            <a:lvl8pPr marL="3200400" indent="0" algn="l" defTabSz="914400" rtl="0" eaLnBrk="1" latinLnBrk="0" hangingPunct="1">
              <a:lnSpc>
                <a:spcPct val="110000"/>
              </a:lnSpc>
              <a:spcBef>
                <a:spcPts val="700"/>
              </a:spcBef>
              <a:buClr>
                <a:schemeClr val="tx2"/>
              </a:buClr>
              <a:buFont typeface="Gill Sans MT" panose="020B0502020104020203" pitchFamily="34" charset="0"/>
              <a:buNone/>
              <a:defRPr sz="1600" b="1" kern="1200" baseline="0">
                <a:solidFill>
                  <a:schemeClr val="tx1">
                    <a:lumMod val="65000"/>
                    <a:lumOff val="35000"/>
                  </a:schemeClr>
                </a:solidFill>
                <a:latin typeface="+mn-lt"/>
                <a:ea typeface="+mn-ea"/>
                <a:cs typeface="+mn-cs"/>
              </a:defRPr>
            </a:lvl8pPr>
            <a:lvl9pPr marL="3657600" indent="0" algn="l" defTabSz="914400" rtl="0" eaLnBrk="1" latinLnBrk="0" hangingPunct="1">
              <a:lnSpc>
                <a:spcPct val="110000"/>
              </a:lnSpc>
              <a:spcBef>
                <a:spcPts val="700"/>
              </a:spcBef>
              <a:buClr>
                <a:schemeClr val="tx2"/>
              </a:buClr>
              <a:buFont typeface="Arial" panose="020B0604020202020204" pitchFamily="34" charset="0"/>
              <a:buNone/>
              <a:defRPr sz="1600" b="1" kern="1200" baseline="0">
                <a:solidFill>
                  <a:schemeClr val="tx1">
                    <a:lumMod val="65000"/>
                    <a:lumOff val="35000"/>
                  </a:schemeClr>
                </a:solidFill>
                <a:latin typeface="+mn-lt"/>
                <a:ea typeface="+mn-ea"/>
                <a:cs typeface="+mn-cs"/>
              </a:defRPr>
            </a:lvl9pPr>
          </a:lstStyle>
          <a:p>
            <a:r>
              <a:rPr lang="en-US" sz="1800" u="sng" dirty="0"/>
              <a:t>TikTok: </a:t>
            </a:r>
            <a:r>
              <a:rPr lang="en-US" sz="1400" b="0" dirty="0"/>
              <a:t>@</a:t>
            </a:r>
            <a:r>
              <a:rPr lang="en-US" sz="1400" b="0" dirty="0" err="1"/>
              <a:t>franklinparksin</a:t>
            </a:r>
            <a:endParaRPr lang="en-US" sz="1400" b="0" dirty="0"/>
          </a:p>
          <a:p>
            <a:r>
              <a:rPr lang="en-US" sz="1400" b="0" dirty="0"/>
              <a:t>Franklin Parks &amp; Recreation</a:t>
            </a:r>
          </a:p>
          <a:p>
            <a:pPr marL="285750" indent="-285750">
              <a:buFont typeface="Arial" panose="020B0604020202020204" pitchFamily="34" charset="0"/>
              <a:buChar char="•"/>
            </a:pPr>
            <a:r>
              <a:rPr lang="en-US" sz="1200" dirty="0"/>
              <a:t>Follower Count: 980 (+46)</a:t>
            </a:r>
          </a:p>
          <a:p>
            <a:pPr marL="285750" indent="-285750">
              <a:buFont typeface="Arial" panose="020B0604020202020204" pitchFamily="34" charset="0"/>
              <a:buChar char="•"/>
            </a:pPr>
            <a:r>
              <a:rPr lang="en-US" sz="1200" dirty="0"/>
              <a:t>Like Count: 1,705 (+52)</a:t>
            </a:r>
          </a:p>
          <a:p>
            <a:pPr marL="285750" indent="-285750">
              <a:buFont typeface="Arial" panose="020B0604020202020204" pitchFamily="34" charset="0"/>
              <a:buChar char="•"/>
            </a:pPr>
            <a:r>
              <a:rPr lang="en-US" sz="1200" dirty="0"/>
              <a:t>View Count: 37,761 (+1,868)</a:t>
            </a:r>
          </a:p>
          <a:p>
            <a:pPr marL="285750" indent="-285750">
              <a:buFont typeface="Arial" panose="020B0604020202020204" pitchFamily="34" charset="0"/>
              <a:buChar char="•"/>
            </a:pPr>
            <a:r>
              <a:rPr lang="en-US" sz="1200" dirty="0"/>
              <a:t>Most viewed post: KKC Recap</a:t>
            </a:r>
          </a:p>
          <a:p>
            <a:pPr marL="742950" lvl="1" indent="-285750">
              <a:buFont typeface="Arial" panose="020B0604020202020204" pitchFamily="34" charset="0"/>
              <a:buChar char="•"/>
            </a:pPr>
            <a:r>
              <a:rPr lang="en-US" sz="1400" b="0" dirty="0">
                <a:solidFill>
                  <a:schemeClr val="tx1"/>
                </a:solidFill>
              </a:rPr>
              <a:t>Number of views: 620</a:t>
            </a:r>
          </a:p>
          <a:p>
            <a:pPr marL="742950" lvl="1" indent="-285750">
              <a:buFont typeface="Arial" panose="020B0604020202020204" pitchFamily="34" charset="0"/>
              <a:buChar char="•"/>
            </a:pPr>
            <a:r>
              <a:rPr lang="en-US" sz="1400" b="0" dirty="0">
                <a:solidFill>
                  <a:schemeClr val="tx1"/>
                </a:solidFill>
              </a:rPr>
              <a:t>Number of likes: 29</a:t>
            </a:r>
          </a:p>
          <a:p>
            <a:pPr marL="742950" lvl="1" indent="-285750">
              <a:buFont typeface="Arial" panose="020B0604020202020204" pitchFamily="34" charset="0"/>
              <a:buChar char="•"/>
            </a:pPr>
            <a:r>
              <a:rPr lang="en-US" sz="1400" b="0" dirty="0">
                <a:solidFill>
                  <a:schemeClr val="tx1"/>
                </a:solidFill>
              </a:rPr>
              <a:t>Number of saves: 0</a:t>
            </a:r>
          </a:p>
          <a:p>
            <a:pPr marL="742950" lvl="1" indent="-285750">
              <a:buFont typeface="Arial" panose="020B0604020202020204" pitchFamily="34" charset="0"/>
              <a:buChar char="•"/>
            </a:pPr>
            <a:r>
              <a:rPr lang="en-US" sz="1400" b="0" dirty="0">
                <a:solidFill>
                  <a:schemeClr val="tx1"/>
                </a:solidFill>
              </a:rPr>
              <a:t>Number of comments: 0</a:t>
            </a:r>
          </a:p>
        </p:txBody>
      </p:sp>
      <p:sp>
        <p:nvSpPr>
          <p:cNvPr id="23" name="Text Placeholder 2">
            <a:extLst>
              <a:ext uri="{FF2B5EF4-FFF2-40B4-BE49-F238E27FC236}">
                <a16:creationId xmlns:a16="http://schemas.microsoft.com/office/drawing/2014/main" id="{7CC3786C-9B40-9358-1762-E3880EF7DD87}"/>
              </a:ext>
            </a:extLst>
          </p:cNvPr>
          <p:cNvSpPr txBox="1">
            <a:spLocks/>
          </p:cNvSpPr>
          <p:nvPr/>
        </p:nvSpPr>
        <p:spPr>
          <a:xfrm>
            <a:off x="1695093" y="5483368"/>
            <a:ext cx="4800600" cy="388323"/>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700"/>
              </a:spcBef>
              <a:buClr>
                <a:schemeClr val="tx2"/>
              </a:buClr>
              <a:buFont typeface="Arial" panose="020B0604020202020204" pitchFamily="34" charset="0"/>
              <a:buNone/>
              <a:defRPr sz="1900" b="1" kern="1200" cap="all" spc="200" baseline="0">
                <a:solidFill>
                  <a:schemeClr val="tx2"/>
                </a:solidFill>
                <a:latin typeface="+mn-lt"/>
                <a:ea typeface="+mn-ea"/>
                <a:cs typeface="+mn-cs"/>
              </a:defRPr>
            </a:lvl1pPr>
            <a:lvl2pPr marL="457200" indent="0" algn="l" defTabSz="914400" rtl="0" eaLnBrk="1" latinLnBrk="0" hangingPunct="1">
              <a:lnSpc>
                <a:spcPct val="110000"/>
              </a:lnSpc>
              <a:spcBef>
                <a:spcPts val="700"/>
              </a:spcBef>
              <a:buClr>
                <a:schemeClr val="tx2"/>
              </a:buClr>
              <a:buFont typeface="Gill Sans MT" panose="020B0502020104020203" pitchFamily="34" charset="0"/>
              <a:buNone/>
              <a:defRPr sz="1900" b="1" kern="1200">
                <a:solidFill>
                  <a:schemeClr val="tx1">
                    <a:lumMod val="65000"/>
                    <a:lumOff val="35000"/>
                  </a:schemeClr>
                </a:solidFill>
                <a:latin typeface="+mn-lt"/>
                <a:ea typeface="+mn-ea"/>
                <a:cs typeface="+mn-cs"/>
              </a:defRPr>
            </a:lvl2pPr>
            <a:lvl3pPr marL="914400" indent="0" algn="l" defTabSz="914400" rtl="0" eaLnBrk="1" latinLnBrk="0" hangingPunct="1">
              <a:lnSpc>
                <a:spcPct val="110000"/>
              </a:lnSpc>
              <a:spcBef>
                <a:spcPts val="700"/>
              </a:spcBef>
              <a:buClr>
                <a:schemeClr val="tx2"/>
              </a:buClr>
              <a:buFont typeface="Arial" panose="020B0604020202020204" pitchFamily="34" charset="0"/>
              <a:buNone/>
              <a:defRPr sz="1800" b="1" kern="1200">
                <a:solidFill>
                  <a:schemeClr val="tx1">
                    <a:lumMod val="65000"/>
                    <a:lumOff val="35000"/>
                  </a:schemeClr>
                </a:solidFill>
                <a:latin typeface="+mn-lt"/>
                <a:ea typeface="+mn-ea"/>
                <a:cs typeface="+mn-cs"/>
              </a:defRPr>
            </a:lvl3pPr>
            <a:lvl4pPr marL="1371600" indent="0" algn="l" defTabSz="914400" rtl="0" eaLnBrk="1" latinLnBrk="0" hangingPunct="1">
              <a:lnSpc>
                <a:spcPct val="110000"/>
              </a:lnSpc>
              <a:spcBef>
                <a:spcPts val="700"/>
              </a:spcBef>
              <a:buClr>
                <a:schemeClr val="tx2"/>
              </a:buClr>
              <a:buFont typeface="Gill Sans MT" panose="020B0502020104020203" pitchFamily="34" charset="0"/>
              <a:buNone/>
              <a:defRPr sz="1600" b="1" kern="1200">
                <a:solidFill>
                  <a:schemeClr val="tx1">
                    <a:lumMod val="65000"/>
                    <a:lumOff val="35000"/>
                  </a:schemeClr>
                </a:solidFill>
                <a:latin typeface="+mn-lt"/>
                <a:ea typeface="+mn-ea"/>
                <a:cs typeface="+mn-cs"/>
              </a:defRPr>
            </a:lvl4pPr>
            <a:lvl5pPr marL="1828800" indent="0" algn="l" defTabSz="914400" rtl="0" eaLnBrk="1" latinLnBrk="0" hangingPunct="1">
              <a:lnSpc>
                <a:spcPct val="110000"/>
              </a:lnSpc>
              <a:spcBef>
                <a:spcPts val="700"/>
              </a:spcBef>
              <a:buClr>
                <a:schemeClr val="tx2"/>
              </a:buClr>
              <a:buFont typeface="Arial" panose="020B0604020202020204" pitchFamily="34" charset="0"/>
              <a:buNone/>
              <a:defRPr sz="1600" b="1" kern="1200">
                <a:solidFill>
                  <a:schemeClr val="tx1">
                    <a:lumMod val="65000"/>
                    <a:lumOff val="35000"/>
                  </a:schemeClr>
                </a:solidFill>
                <a:latin typeface="+mn-lt"/>
                <a:ea typeface="+mn-ea"/>
                <a:cs typeface="+mn-cs"/>
              </a:defRPr>
            </a:lvl5pPr>
            <a:lvl6pPr marL="2286000" indent="0" algn="l" defTabSz="914400" rtl="0" eaLnBrk="1" latinLnBrk="0" hangingPunct="1">
              <a:lnSpc>
                <a:spcPct val="110000"/>
              </a:lnSpc>
              <a:spcBef>
                <a:spcPts val="700"/>
              </a:spcBef>
              <a:buClr>
                <a:schemeClr val="tx2"/>
              </a:buClr>
              <a:buFont typeface="Gill Sans MT" panose="020B0502020104020203" pitchFamily="34" charset="0"/>
              <a:buNone/>
              <a:defRPr sz="1600" b="1" kern="1200">
                <a:solidFill>
                  <a:schemeClr val="tx1">
                    <a:lumMod val="65000"/>
                    <a:lumOff val="35000"/>
                  </a:schemeClr>
                </a:solidFill>
                <a:latin typeface="+mn-lt"/>
                <a:ea typeface="+mn-ea"/>
                <a:cs typeface="+mn-cs"/>
              </a:defRPr>
            </a:lvl6pPr>
            <a:lvl7pPr marL="2743200" indent="0" algn="l" defTabSz="914400" rtl="0" eaLnBrk="1" latinLnBrk="0" hangingPunct="1">
              <a:lnSpc>
                <a:spcPct val="110000"/>
              </a:lnSpc>
              <a:spcBef>
                <a:spcPts val="700"/>
              </a:spcBef>
              <a:buClr>
                <a:schemeClr val="tx2"/>
              </a:buClr>
              <a:buFont typeface="Arial" panose="020B0604020202020204" pitchFamily="34" charset="0"/>
              <a:buNone/>
              <a:defRPr sz="1600" b="1" kern="1200">
                <a:solidFill>
                  <a:schemeClr val="tx1">
                    <a:lumMod val="65000"/>
                    <a:lumOff val="35000"/>
                  </a:schemeClr>
                </a:solidFill>
                <a:latin typeface="+mn-lt"/>
                <a:ea typeface="+mn-ea"/>
                <a:cs typeface="+mn-cs"/>
              </a:defRPr>
            </a:lvl7pPr>
            <a:lvl8pPr marL="3200400" indent="0" algn="l" defTabSz="914400" rtl="0" eaLnBrk="1" latinLnBrk="0" hangingPunct="1">
              <a:lnSpc>
                <a:spcPct val="110000"/>
              </a:lnSpc>
              <a:spcBef>
                <a:spcPts val="700"/>
              </a:spcBef>
              <a:buClr>
                <a:schemeClr val="tx2"/>
              </a:buClr>
              <a:buFont typeface="Gill Sans MT" panose="020B0502020104020203" pitchFamily="34" charset="0"/>
              <a:buNone/>
              <a:defRPr sz="1600" b="1" kern="1200" baseline="0">
                <a:solidFill>
                  <a:schemeClr val="tx1">
                    <a:lumMod val="65000"/>
                    <a:lumOff val="35000"/>
                  </a:schemeClr>
                </a:solidFill>
                <a:latin typeface="+mn-lt"/>
                <a:ea typeface="+mn-ea"/>
                <a:cs typeface="+mn-cs"/>
              </a:defRPr>
            </a:lvl8pPr>
            <a:lvl9pPr marL="3657600" indent="0" algn="l" defTabSz="914400" rtl="0" eaLnBrk="1" latinLnBrk="0" hangingPunct="1">
              <a:lnSpc>
                <a:spcPct val="110000"/>
              </a:lnSpc>
              <a:spcBef>
                <a:spcPts val="700"/>
              </a:spcBef>
              <a:buClr>
                <a:schemeClr val="tx2"/>
              </a:buClr>
              <a:buFont typeface="Arial" panose="020B0604020202020204" pitchFamily="34" charset="0"/>
              <a:buNone/>
              <a:defRPr sz="1600" b="1" kern="1200" baseline="0">
                <a:solidFill>
                  <a:schemeClr val="tx1">
                    <a:lumMod val="65000"/>
                    <a:lumOff val="35000"/>
                  </a:schemeClr>
                </a:solidFill>
                <a:latin typeface="+mn-lt"/>
                <a:ea typeface="+mn-ea"/>
                <a:cs typeface="+mn-cs"/>
              </a:defRPr>
            </a:lvl9pPr>
          </a:lstStyle>
          <a:p>
            <a:r>
              <a:rPr lang="en-US" sz="1800" u="sng" dirty="0"/>
              <a:t>Twitter (x): </a:t>
            </a:r>
            <a:r>
              <a:rPr lang="en-US" sz="1400" b="0" dirty="0"/>
              <a:t>@</a:t>
            </a:r>
            <a:r>
              <a:rPr lang="en-US" sz="1400" b="0" dirty="0" err="1"/>
              <a:t>franklinparksin</a:t>
            </a:r>
            <a:endParaRPr lang="en-US" sz="1400" b="0" dirty="0"/>
          </a:p>
          <a:p>
            <a:pPr marL="285750" indent="-285750">
              <a:buFont typeface="Arial" panose="020B0604020202020204" pitchFamily="34" charset="0"/>
              <a:buChar char="•"/>
            </a:pPr>
            <a:r>
              <a:rPr lang="en-US" sz="1200" dirty="0"/>
              <a:t>Follower Count: 1,059 (+2)</a:t>
            </a:r>
          </a:p>
          <a:p>
            <a:pPr marL="285750" indent="-285750">
              <a:buFont typeface="Arial" panose="020B0604020202020204" pitchFamily="34" charset="0"/>
              <a:buChar char="•"/>
            </a:pPr>
            <a:r>
              <a:rPr lang="en-US" sz="1200" dirty="0"/>
              <a:t>Most liked post: Fall festival poster</a:t>
            </a:r>
          </a:p>
          <a:p>
            <a:pPr marL="742950" lvl="1" indent="-285750">
              <a:buFont typeface="Arial" panose="020B0604020202020204" pitchFamily="34" charset="0"/>
              <a:buChar char="•"/>
            </a:pPr>
            <a:r>
              <a:rPr lang="en-US" sz="1400" b="0" dirty="0">
                <a:solidFill>
                  <a:schemeClr val="tx1"/>
                </a:solidFill>
              </a:rPr>
              <a:t>Number of Likes: 2</a:t>
            </a:r>
          </a:p>
          <a:p>
            <a:pPr marL="742950" lvl="1" indent="-285750">
              <a:buFont typeface="Arial" panose="020B0604020202020204" pitchFamily="34" charset="0"/>
              <a:buChar char="•"/>
            </a:pPr>
            <a:r>
              <a:rPr lang="en-US" sz="1400" b="0" dirty="0">
                <a:solidFill>
                  <a:schemeClr val="tx1"/>
                </a:solidFill>
              </a:rPr>
              <a:t>Number of Impressions: 100</a:t>
            </a:r>
          </a:p>
          <a:p>
            <a:pPr marL="742950" lvl="1" indent="-285750">
              <a:buFont typeface="Arial" panose="020B0604020202020204" pitchFamily="34" charset="0"/>
              <a:buChar char="•"/>
            </a:pPr>
            <a:r>
              <a:rPr lang="en-US" sz="1400" b="0" dirty="0">
                <a:solidFill>
                  <a:schemeClr val="tx1"/>
                </a:solidFill>
              </a:rPr>
              <a:t>Number of replies: 0</a:t>
            </a:r>
          </a:p>
        </p:txBody>
      </p:sp>
      <p:pic>
        <p:nvPicPr>
          <p:cNvPr id="25" name="Picture 24">
            <a:extLst>
              <a:ext uri="{FF2B5EF4-FFF2-40B4-BE49-F238E27FC236}">
                <a16:creationId xmlns:a16="http://schemas.microsoft.com/office/drawing/2014/main" id="{17516E64-99BB-5419-5E28-DBF9797FA4CD}"/>
              </a:ext>
            </a:extLst>
          </p:cNvPr>
          <p:cNvPicPr>
            <a:picLocks noChangeAspect="1"/>
          </p:cNvPicPr>
          <p:nvPr/>
        </p:nvPicPr>
        <p:blipFill>
          <a:blip r:embed="rId6">
            <a:extLst>
              <a:ext uri="{837473B0-CC2E-450A-ABE3-18F120FF3D39}">
                <a1611:picAttrSrcUrl xmlns:a1611="http://schemas.microsoft.com/office/drawing/2016/11/main" r:id="rId7"/>
              </a:ext>
            </a:extLst>
          </a:blip>
          <a:stretch>
            <a:fillRect/>
          </a:stretch>
        </p:blipFill>
        <p:spPr>
          <a:xfrm>
            <a:off x="6209402" y="2733754"/>
            <a:ext cx="603815" cy="732301"/>
          </a:xfrm>
          <a:prstGeom prst="rect">
            <a:avLst/>
          </a:prstGeom>
        </p:spPr>
      </p:pic>
      <p:pic>
        <p:nvPicPr>
          <p:cNvPr id="30" name="Picture 29">
            <a:extLst>
              <a:ext uri="{FF2B5EF4-FFF2-40B4-BE49-F238E27FC236}">
                <a16:creationId xmlns:a16="http://schemas.microsoft.com/office/drawing/2014/main" id="{03C0BAA9-6059-18E2-8CE1-3C66EEB47601}"/>
              </a:ext>
            </a:extLst>
          </p:cNvPr>
          <p:cNvPicPr>
            <a:picLocks noChangeAspect="1"/>
          </p:cNvPicPr>
          <p:nvPr/>
        </p:nvPicPr>
        <p:blipFill>
          <a:blip r:embed="rId8">
            <a:extLst>
              <a:ext uri="{837473B0-CC2E-450A-ABE3-18F120FF3D39}">
                <a1611:picAttrSrcUrl xmlns:a1611="http://schemas.microsoft.com/office/drawing/2016/11/main" r:id="rId9"/>
              </a:ext>
            </a:extLst>
          </a:blip>
          <a:stretch>
            <a:fillRect/>
          </a:stretch>
        </p:blipFill>
        <p:spPr>
          <a:xfrm>
            <a:off x="872210" y="3932546"/>
            <a:ext cx="731725" cy="731725"/>
          </a:xfrm>
          <a:prstGeom prst="rect">
            <a:avLst/>
          </a:prstGeom>
        </p:spPr>
      </p:pic>
      <p:sp>
        <p:nvSpPr>
          <p:cNvPr id="32" name="Rounded Rectangle 31">
            <a:extLst>
              <a:ext uri="{FF2B5EF4-FFF2-40B4-BE49-F238E27FC236}">
                <a16:creationId xmlns:a16="http://schemas.microsoft.com/office/drawing/2014/main" id="{AE85C218-1A6A-086B-0748-D2903F2B4615}"/>
              </a:ext>
            </a:extLst>
          </p:cNvPr>
          <p:cNvSpPr/>
          <p:nvPr/>
        </p:nvSpPr>
        <p:spPr>
          <a:xfrm>
            <a:off x="4111570" y="6008314"/>
            <a:ext cx="3200400" cy="643238"/>
          </a:xfrm>
          <a:prstGeom prst="roundRect">
            <a:avLst/>
          </a:prstGeom>
          <a:solidFill>
            <a:schemeClr val="accent2"/>
          </a:solid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US" sz="2400" dirty="0"/>
              <a:t>As of August 12</a:t>
            </a:r>
            <a:r>
              <a:rPr lang="en-US" sz="2400" baseline="30000" dirty="0"/>
              <a:t>th</a:t>
            </a:r>
            <a:r>
              <a:rPr lang="en-US" sz="2400" dirty="0"/>
              <a:t>  </a:t>
            </a:r>
          </a:p>
        </p:txBody>
      </p:sp>
    </p:spTree>
    <p:extLst>
      <p:ext uri="{BB962C8B-B14F-4D97-AF65-F5344CB8AC3E}">
        <p14:creationId xmlns:p14="http://schemas.microsoft.com/office/powerpoint/2010/main" val="32409838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D31C6F1-F1EC-4415-8AAD-C010013EDF2A}"/>
              </a:ext>
            </a:extLst>
          </p:cNvPr>
          <p:cNvPicPr>
            <a:picLocks noChangeAspect="1"/>
          </p:cNvPicPr>
          <p:nvPr/>
        </p:nvPicPr>
        <p:blipFill rotWithShape="1">
          <a:blip r:embed="rId2"/>
          <a:srcRect l="19541" t="17982" r="10000" b="11315"/>
          <a:stretch/>
        </p:blipFill>
        <p:spPr>
          <a:xfrm>
            <a:off x="-1" y="0"/>
            <a:ext cx="12149817" cy="6858000"/>
          </a:xfrm>
          <a:prstGeom prst="rect">
            <a:avLst/>
          </a:prstGeom>
        </p:spPr>
      </p:pic>
    </p:spTree>
    <p:extLst>
      <p:ext uri="{BB962C8B-B14F-4D97-AF65-F5344CB8AC3E}">
        <p14:creationId xmlns:p14="http://schemas.microsoft.com/office/powerpoint/2010/main" val="23373357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82C12F-EA23-FAC4-2D23-242B45501BFC}"/>
              </a:ext>
            </a:extLst>
          </p:cNvPr>
          <p:cNvSpPr>
            <a:spLocks noGrp="1"/>
          </p:cNvSpPr>
          <p:nvPr>
            <p:ph type="title"/>
          </p:nvPr>
        </p:nvSpPr>
        <p:spPr>
          <a:xfrm>
            <a:off x="7344276" y="2232329"/>
            <a:ext cx="5054266" cy="1196671"/>
          </a:xfrm>
        </p:spPr>
        <p:txBody>
          <a:bodyPr>
            <a:noAutofit/>
          </a:bodyPr>
          <a:lstStyle/>
          <a:p>
            <a:pPr algn="ctr"/>
            <a:r>
              <a:rPr lang="en-US" sz="4000" dirty="0">
                <a:latin typeface="Arial Rounded MT Bold" panose="020F0704030504030204" pitchFamily="34" charset="0"/>
              </a:rPr>
              <a:t>FITNESS </a:t>
            </a:r>
            <a:br>
              <a:rPr lang="en-US" sz="4000" dirty="0">
                <a:latin typeface="Arial Rounded MT Bold" panose="020F0704030504030204" pitchFamily="34" charset="0"/>
              </a:rPr>
            </a:br>
            <a:r>
              <a:rPr lang="en-US" sz="4000" dirty="0">
                <a:latin typeface="Arial Rounded MT Bold" panose="020F0704030504030204" pitchFamily="34" charset="0"/>
              </a:rPr>
              <a:t>AND </a:t>
            </a:r>
            <a:br>
              <a:rPr lang="en-US" sz="4000" dirty="0">
                <a:latin typeface="Arial Rounded MT Bold" panose="020F0704030504030204" pitchFamily="34" charset="0"/>
              </a:rPr>
            </a:br>
            <a:r>
              <a:rPr lang="en-US" sz="4000" dirty="0">
                <a:latin typeface="Arial Rounded MT Bold" panose="020F0704030504030204" pitchFamily="34" charset="0"/>
              </a:rPr>
              <a:t>AQUATICS </a:t>
            </a:r>
          </a:p>
        </p:txBody>
      </p:sp>
      <p:sp>
        <p:nvSpPr>
          <p:cNvPr id="3" name="Content Placeholder 2">
            <a:extLst>
              <a:ext uri="{FF2B5EF4-FFF2-40B4-BE49-F238E27FC236}">
                <a16:creationId xmlns:a16="http://schemas.microsoft.com/office/drawing/2014/main" id="{01B67E77-C192-E719-1DCF-4B3A53257197}"/>
              </a:ext>
            </a:extLst>
          </p:cNvPr>
          <p:cNvSpPr>
            <a:spLocks noGrp="1"/>
          </p:cNvSpPr>
          <p:nvPr>
            <p:ph idx="1"/>
          </p:nvPr>
        </p:nvSpPr>
        <p:spPr>
          <a:xfrm>
            <a:off x="587531" y="417378"/>
            <a:ext cx="6490595" cy="5715001"/>
          </a:xfrm>
        </p:spPr>
        <p:txBody>
          <a:bodyPr>
            <a:normAutofit fontScale="25000" lnSpcReduction="20000"/>
          </a:bodyPr>
          <a:lstStyle/>
          <a:p>
            <a:pPr marL="0" indent="0">
              <a:buNone/>
            </a:pPr>
            <a:r>
              <a:rPr lang="en-US" sz="5600" b="1" i="1" u="sng" dirty="0">
                <a:solidFill>
                  <a:schemeClr val="accent2">
                    <a:lumMod val="75000"/>
                  </a:schemeClr>
                </a:solidFill>
                <a:latin typeface="Calibri" panose="020F0502020204030204" pitchFamily="34" charset="0"/>
                <a:cs typeface="Calibri" panose="020F0502020204030204" pitchFamily="34" charset="0"/>
              </a:rPr>
              <a:t>AQUATICS</a:t>
            </a:r>
            <a:endParaRPr lang="en-US" sz="5600" dirty="0">
              <a:solidFill>
                <a:schemeClr val="accent2">
                  <a:lumMod val="75000"/>
                </a:schemeClr>
              </a:solidFill>
              <a:latin typeface="Calibri" panose="020F0502020204030204" pitchFamily="34" charset="0"/>
              <a:cs typeface="Calibri" panose="020F0502020204030204" pitchFamily="34" charset="0"/>
            </a:endParaRPr>
          </a:p>
          <a:p>
            <a:pPr marL="0" indent="0">
              <a:buNone/>
            </a:pPr>
            <a:r>
              <a:rPr lang="en-US" sz="5600" dirty="0">
                <a:solidFill>
                  <a:schemeClr val="accent2">
                    <a:lumMod val="75000"/>
                  </a:schemeClr>
                </a:solidFill>
                <a:latin typeface="Calibri" panose="020F0502020204030204" pitchFamily="34" charset="0"/>
                <a:cs typeface="Calibri" panose="020F0502020204030204" pitchFamily="34" charset="0"/>
              </a:rPr>
              <a:t> We are now only open on weekends through Labor Day for normal operation.</a:t>
            </a:r>
          </a:p>
          <a:p>
            <a:r>
              <a:rPr lang="en-US" sz="5600" dirty="0">
                <a:solidFill>
                  <a:schemeClr val="accent2">
                    <a:lumMod val="75000"/>
                  </a:schemeClr>
                </a:solidFill>
                <a:latin typeface="Calibri" panose="020F0502020204030204" pitchFamily="34" charset="0"/>
                <a:cs typeface="Calibri" panose="020F0502020204030204" pitchFamily="34" charset="0"/>
              </a:rPr>
              <a:t>Even though we do not have the staff to remain open during the week, we are still making efforts to provide pool access to our community.  </a:t>
            </a:r>
          </a:p>
          <a:p>
            <a:r>
              <a:rPr lang="en-US" sz="5600" dirty="0">
                <a:solidFill>
                  <a:schemeClr val="accent2">
                    <a:lumMod val="75000"/>
                  </a:schemeClr>
                </a:solidFill>
                <a:latin typeface="Calibri" panose="020F0502020204030204" pitchFamily="34" charset="0"/>
                <a:cs typeface="Calibri" panose="020F0502020204030204" pitchFamily="34" charset="0"/>
              </a:rPr>
              <a:t>Pre-School Swim is in effect.  Only our Zero Depth Pool is open Mondays, Wednesdays, and Fridays from 10am-noon.  Cost is $2 per person.  Season Passes are accepted for entry.  </a:t>
            </a:r>
          </a:p>
          <a:p>
            <a:pPr lvl="1"/>
            <a:r>
              <a:rPr lang="en-US" sz="5600" dirty="0">
                <a:solidFill>
                  <a:schemeClr val="accent2">
                    <a:lumMod val="75000"/>
                  </a:schemeClr>
                </a:solidFill>
                <a:latin typeface="Calibri" panose="020F0502020204030204" pitchFamily="34" charset="0"/>
                <a:cs typeface="Calibri" panose="020F0502020204030204" pitchFamily="34" charset="0"/>
              </a:rPr>
              <a:t>Lap Swim times are now Tuesdays and Thursdays from 6pm-8pm, plus 9am-11am on weekends.  </a:t>
            </a:r>
          </a:p>
          <a:p>
            <a:pPr lvl="1"/>
            <a:r>
              <a:rPr lang="en-US" sz="5600" dirty="0">
                <a:solidFill>
                  <a:schemeClr val="accent2">
                    <a:lumMod val="75000"/>
                  </a:schemeClr>
                </a:solidFill>
                <a:latin typeface="Calibri" panose="020F0502020204030204" pitchFamily="34" charset="0"/>
                <a:cs typeface="Calibri" panose="020F0502020204030204" pitchFamily="34" charset="0"/>
              </a:rPr>
              <a:t>Indoor Lap Swim will begin September 5th at the Middle school.  We will have 6-8pm Lap Swim on Mondays, Tuesdays, &amp; Thursdays plus 3-5pm on Sundays.  This schedule might allow us to bring US Masters Swimming to our community.</a:t>
            </a:r>
          </a:p>
          <a:p>
            <a:r>
              <a:rPr lang="en-US" sz="5600" dirty="0">
                <a:solidFill>
                  <a:schemeClr val="accent2">
                    <a:lumMod val="75000"/>
                  </a:schemeClr>
                </a:solidFill>
                <a:latin typeface="Calibri" panose="020F0502020204030204" pitchFamily="34" charset="0"/>
                <a:cs typeface="Calibri" panose="020F0502020204030204" pitchFamily="34" charset="0"/>
              </a:rPr>
              <a:t>We will also offer Swim Lessons on Mondays at the Middle School starting in September as long as we have minimum registrations.  </a:t>
            </a:r>
          </a:p>
          <a:p>
            <a:pPr marL="0" indent="0">
              <a:buNone/>
            </a:pPr>
            <a:endParaRPr lang="en-US" sz="5600" dirty="0">
              <a:solidFill>
                <a:schemeClr val="accent2">
                  <a:lumMod val="75000"/>
                </a:schemeClr>
              </a:solidFill>
              <a:latin typeface="Calibri" panose="020F0502020204030204" pitchFamily="34" charset="0"/>
              <a:cs typeface="Calibri" panose="020F0502020204030204" pitchFamily="34" charset="0"/>
            </a:endParaRPr>
          </a:p>
          <a:p>
            <a:pPr marL="0" indent="0">
              <a:buNone/>
            </a:pPr>
            <a:r>
              <a:rPr lang="en-US" sz="5600" dirty="0">
                <a:solidFill>
                  <a:schemeClr val="accent2">
                    <a:lumMod val="75000"/>
                  </a:schemeClr>
                </a:solidFill>
                <a:latin typeface="Calibri" panose="020F0502020204030204" pitchFamily="34" charset="0"/>
                <a:cs typeface="Calibri" panose="020F0502020204030204" pitchFamily="34" charset="0"/>
              </a:rPr>
              <a:t> </a:t>
            </a:r>
            <a:r>
              <a:rPr lang="en-US" sz="5600" b="1" u="sng" dirty="0">
                <a:solidFill>
                  <a:schemeClr val="accent2">
                    <a:lumMod val="75000"/>
                  </a:schemeClr>
                </a:solidFill>
                <a:latin typeface="Calibri" panose="020F0502020204030204" pitchFamily="34" charset="0"/>
                <a:cs typeface="Calibri" panose="020F0502020204030204" pitchFamily="34" charset="0"/>
              </a:rPr>
              <a:t>GROUP FITNESS CLASSES</a:t>
            </a:r>
            <a:endParaRPr lang="en-US" sz="5600" dirty="0">
              <a:solidFill>
                <a:schemeClr val="accent2">
                  <a:lumMod val="75000"/>
                </a:schemeClr>
              </a:solidFill>
              <a:latin typeface="Calibri" panose="020F0502020204030204" pitchFamily="34" charset="0"/>
              <a:cs typeface="Calibri" panose="020F0502020204030204" pitchFamily="34" charset="0"/>
            </a:endParaRPr>
          </a:p>
          <a:p>
            <a:r>
              <a:rPr lang="en-US" sz="5600" dirty="0">
                <a:solidFill>
                  <a:schemeClr val="accent2">
                    <a:lumMod val="75000"/>
                  </a:schemeClr>
                </a:solidFill>
                <a:latin typeface="Calibri" panose="020F0502020204030204" pitchFamily="34" charset="0"/>
                <a:cs typeface="Calibri" panose="020F0502020204030204" pitchFamily="34" charset="0"/>
              </a:rPr>
              <a:t>All our fitness classes are up and running.  Consistency has been helpful in keeping them going.</a:t>
            </a:r>
          </a:p>
          <a:p>
            <a:r>
              <a:rPr lang="en-US" sz="5600" dirty="0">
                <a:solidFill>
                  <a:schemeClr val="accent2">
                    <a:lumMod val="75000"/>
                  </a:schemeClr>
                </a:solidFill>
                <a:latin typeface="Calibri" panose="020F0502020204030204" pitchFamily="34" charset="0"/>
                <a:cs typeface="Calibri" panose="020F0502020204030204" pitchFamily="34" charset="0"/>
              </a:rPr>
              <a:t>Aqua 2.0 is now Tuesdays and Thursdays at our pool from 6pm, plus Sundays at 9:30am.</a:t>
            </a:r>
          </a:p>
          <a:p>
            <a:pPr lvl="1"/>
            <a:r>
              <a:rPr lang="en-US" sz="5600" dirty="0">
                <a:solidFill>
                  <a:schemeClr val="accent2">
                    <a:lumMod val="75000"/>
                  </a:schemeClr>
                </a:solidFill>
                <a:latin typeface="Calibri" panose="020F0502020204030204" pitchFamily="34" charset="0"/>
                <a:cs typeface="Calibri" panose="020F0502020204030204" pitchFamily="34" charset="0"/>
              </a:rPr>
              <a:t>It will go back to the Middle School in September.</a:t>
            </a:r>
          </a:p>
          <a:p>
            <a:r>
              <a:rPr lang="en-US" sz="5600" dirty="0">
                <a:solidFill>
                  <a:schemeClr val="accent2">
                    <a:lumMod val="75000"/>
                  </a:schemeClr>
                </a:solidFill>
                <a:latin typeface="Calibri" panose="020F0502020204030204" pitchFamily="34" charset="0"/>
                <a:cs typeface="Calibri" panose="020F0502020204030204" pitchFamily="34" charset="0"/>
              </a:rPr>
              <a:t>We are trying a new Water Fitness class a few Saturdays in August.  It is a gentler water aerobics class.  If things go well, we will attempt to continue it indoors during the school year.  </a:t>
            </a:r>
          </a:p>
          <a:p>
            <a:pPr marL="0" indent="0">
              <a:buNone/>
            </a:pPr>
            <a:endParaRPr lang="en-US" dirty="0">
              <a:latin typeface="Calibri" panose="020F0502020204030204" pitchFamily="34" charset="0"/>
              <a:cs typeface="Calibri" panose="020F0502020204030204" pitchFamily="34" charset="0"/>
            </a:endParaRPr>
          </a:p>
          <a:p>
            <a:pPr marL="0" indent="0">
              <a:buNone/>
            </a:pPr>
            <a:endParaRPr lang="en-US" dirty="0">
              <a:latin typeface="Calibri" panose="020F0502020204030204" pitchFamily="34" charset="0"/>
              <a:cs typeface="Calibri" panose="020F0502020204030204" pitchFamily="34" charset="0"/>
            </a:endParaRPr>
          </a:p>
          <a:p>
            <a:pPr marL="0" indent="0">
              <a:buNone/>
            </a:pPr>
            <a:endParaRPr lang="en-US" dirty="0">
              <a:latin typeface="Calibri" panose="020F0502020204030204" pitchFamily="34" charset="0"/>
              <a:cs typeface="Calibri" panose="020F0502020204030204" pitchFamily="34" charset="0"/>
            </a:endParaRPr>
          </a:p>
          <a:p>
            <a:pPr marL="342900" marR="0" lvl="0" indent="-342900">
              <a:spcBef>
                <a:spcPts val="0"/>
              </a:spcBef>
              <a:spcAft>
                <a:spcPts val="0"/>
              </a:spcAft>
              <a:buFont typeface="Symbol" panose="05050102010706020507" pitchFamily="18" charset="2"/>
              <a:buChar char=""/>
            </a:pPr>
            <a:endParaRPr lang="en-US" sz="2400" dirty="0">
              <a:solidFill>
                <a:schemeClr val="accent2"/>
              </a:solidFill>
              <a:latin typeface="Calibri" panose="020F0502020204030204" pitchFamily="34" charset="0"/>
              <a:ea typeface="Calibri" panose="020F0502020204030204" pitchFamily="34" charset="0"/>
            </a:endParaRPr>
          </a:p>
        </p:txBody>
      </p:sp>
      <p:sp>
        <p:nvSpPr>
          <p:cNvPr id="4" name="Text Placeholder 3">
            <a:extLst>
              <a:ext uri="{FF2B5EF4-FFF2-40B4-BE49-F238E27FC236}">
                <a16:creationId xmlns:a16="http://schemas.microsoft.com/office/drawing/2014/main" id="{8FDAE7A2-8D7B-D71E-3BDD-C162F6DC4485}"/>
              </a:ext>
            </a:extLst>
          </p:cNvPr>
          <p:cNvSpPr>
            <a:spLocks noGrp="1"/>
          </p:cNvSpPr>
          <p:nvPr>
            <p:ph type="body" sz="half" idx="2"/>
          </p:nvPr>
        </p:nvSpPr>
        <p:spPr>
          <a:xfrm>
            <a:off x="9709485" y="5475136"/>
            <a:ext cx="3092115" cy="4164164"/>
          </a:xfrm>
        </p:spPr>
        <p:txBody>
          <a:bodyPr>
            <a:normAutofit/>
          </a:bodyPr>
          <a:lstStyle/>
          <a:p>
            <a:r>
              <a:rPr lang="en-US" sz="4400" dirty="0"/>
              <a:t>- Alfonso </a:t>
            </a:r>
          </a:p>
        </p:txBody>
      </p:sp>
    </p:spTree>
    <p:extLst>
      <p:ext uri="{BB962C8B-B14F-4D97-AF65-F5344CB8AC3E}">
        <p14:creationId xmlns:p14="http://schemas.microsoft.com/office/powerpoint/2010/main" val="30434479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82C12F-EA23-FAC4-2D23-242B45501BFC}"/>
              </a:ext>
            </a:extLst>
          </p:cNvPr>
          <p:cNvSpPr>
            <a:spLocks noGrp="1"/>
          </p:cNvSpPr>
          <p:nvPr>
            <p:ph type="title"/>
          </p:nvPr>
        </p:nvSpPr>
        <p:spPr>
          <a:xfrm>
            <a:off x="7344276" y="2232329"/>
            <a:ext cx="5054266" cy="1196671"/>
          </a:xfrm>
        </p:spPr>
        <p:txBody>
          <a:bodyPr>
            <a:noAutofit/>
          </a:bodyPr>
          <a:lstStyle/>
          <a:p>
            <a:pPr algn="ctr"/>
            <a:r>
              <a:rPr lang="en-US" sz="4000" dirty="0">
                <a:latin typeface="Arial Rounded MT Bold" panose="020F0704030504030204" pitchFamily="34" charset="0"/>
              </a:rPr>
              <a:t>Recreation </a:t>
            </a:r>
            <a:r>
              <a:rPr lang="en-US" sz="4000" dirty="0" err="1">
                <a:latin typeface="Arial Rounded MT Bold" panose="020F0704030504030204" pitchFamily="34" charset="0"/>
              </a:rPr>
              <a:t>pROGRAMS</a:t>
            </a:r>
            <a:r>
              <a:rPr lang="en-US" sz="4000" dirty="0">
                <a:latin typeface="Arial Rounded MT Bold" panose="020F0704030504030204" pitchFamily="34" charset="0"/>
              </a:rPr>
              <a:t> </a:t>
            </a:r>
          </a:p>
        </p:txBody>
      </p:sp>
      <p:sp>
        <p:nvSpPr>
          <p:cNvPr id="3" name="Content Placeholder 2">
            <a:extLst>
              <a:ext uri="{FF2B5EF4-FFF2-40B4-BE49-F238E27FC236}">
                <a16:creationId xmlns:a16="http://schemas.microsoft.com/office/drawing/2014/main" id="{01B67E77-C192-E719-1DCF-4B3A53257197}"/>
              </a:ext>
            </a:extLst>
          </p:cNvPr>
          <p:cNvSpPr>
            <a:spLocks noGrp="1"/>
          </p:cNvSpPr>
          <p:nvPr>
            <p:ph idx="1"/>
          </p:nvPr>
        </p:nvSpPr>
        <p:spPr>
          <a:xfrm>
            <a:off x="635582" y="428887"/>
            <a:ext cx="6201884" cy="5715001"/>
          </a:xfrm>
        </p:spPr>
        <p:txBody>
          <a:bodyPr>
            <a:normAutofit/>
          </a:bodyPr>
          <a:lstStyle/>
          <a:p>
            <a:pPr marL="0" indent="0">
              <a:buNone/>
            </a:pPr>
            <a:r>
              <a:rPr lang="en-US" sz="1800" b="1" u="sng" dirty="0">
                <a:solidFill>
                  <a:schemeClr val="accent2"/>
                </a:solidFill>
                <a:latin typeface="Calibri" panose="020F0502020204030204" pitchFamily="34" charset="0"/>
                <a:cs typeface="Calibri" panose="020F0502020204030204" pitchFamily="34" charset="0"/>
              </a:rPr>
              <a:t>KICKAPOO KIDS CAMP</a:t>
            </a:r>
            <a:r>
              <a:rPr lang="en-US" sz="1800" b="1" i="1" u="sng" dirty="0">
                <a:solidFill>
                  <a:schemeClr val="accent2"/>
                </a:solidFill>
                <a:latin typeface="Calibri" panose="020F0502020204030204" pitchFamily="34" charset="0"/>
                <a:cs typeface="Calibri" panose="020F0502020204030204" pitchFamily="34" charset="0"/>
              </a:rPr>
              <a:t>  </a:t>
            </a:r>
            <a:endParaRPr lang="en-US" sz="1800" dirty="0">
              <a:solidFill>
                <a:schemeClr val="accent2"/>
              </a:solidFill>
              <a:latin typeface="Calibri" panose="020F0502020204030204" pitchFamily="34" charset="0"/>
              <a:cs typeface="Calibri" panose="020F0502020204030204" pitchFamily="34" charset="0"/>
            </a:endParaRPr>
          </a:p>
          <a:p>
            <a:pPr lvl="0"/>
            <a:r>
              <a:rPr lang="en-US" sz="1600" dirty="0">
                <a:solidFill>
                  <a:schemeClr val="accent2"/>
                </a:solidFill>
                <a:latin typeface="Calibri" panose="020F0502020204030204" pitchFamily="34" charset="0"/>
                <a:ea typeface="Calibri" panose="020F0502020204030204" pitchFamily="34" charset="0"/>
                <a:cs typeface="Calibri" panose="020F0502020204030204" pitchFamily="34" charset="0"/>
              </a:rPr>
              <a:t>Camp is officially over! We are working on cleaning the Kickapoo Room now to start rentals up again in there. </a:t>
            </a:r>
          </a:p>
          <a:p>
            <a:pPr lvl="1"/>
            <a:r>
              <a:rPr lang="en-US" sz="1200" dirty="0">
                <a:solidFill>
                  <a:schemeClr val="accent2"/>
                </a:solidFill>
                <a:latin typeface="Calibri" panose="020F0502020204030204" pitchFamily="34" charset="0"/>
                <a:ea typeface="Calibri" panose="020F0502020204030204" pitchFamily="34" charset="0"/>
                <a:cs typeface="Calibri" panose="020F0502020204030204" pitchFamily="34" charset="0"/>
              </a:rPr>
              <a:t>We had a great summer with a great staff. We have already set a date for Registration in 2025.  I have an email list of over 40 newcomers to Franklin/Camp that are hoping to get in, plus the returning families who were in camp this year. </a:t>
            </a:r>
          </a:p>
          <a:p>
            <a:pPr marL="457200" lvl="1" indent="0">
              <a:buNone/>
            </a:pPr>
            <a:endParaRPr lang="en-US" sz="1200" dirty="0">
              <a:solidFill>
                <a:schemeClr val="accent2"/>
              </a:solidFill>
              <a:latin typeface="Calibri" panose="020F0502020204030204" pitchFamily="34" charset="0"/>
              <a:ea typeface="Calibri" panose="020F0502020204030204" pitchFamily="34" charset="0"/>
            </a:endParaRPr>
          </a:p>
        </p:txBody>
      </p:sp>
      <p:sp>
        <p:nvSpPr>
          <p:cNvPr id="4" name="Text Placeholder 3">
            <a:extLst>
              <a:ext uri="{FF2B5EF4-FFF2-40B4-BE49-F238E27FC236}">
                <a16:creationId xmlns:a16="http://schemas.microsoft.com/office/drawing/2014/main" id="{8FDAE7A2-8D7B-D71E-3BDD-C162F6DC4485}"/>
              </a:ext>
            </a:extLst>
          </p:cNvPr>
          <p:cNvSpPr>
            <a:spLocks noGrp="1"/>
          </p:cNvSpPr>
          <p:nvPr>
            <p:ph type="body" sz="half" idx="2"/>
          </p:nvPr>
        </p:nvSpPr>
        <p:spPr>
          <a:xfrm>
            <a:off x="8994378" y="5381351"/>
            <a:ext cx="3092115" cy="4164164"/>
          </a:xfrm>
        </p:spPr>
        <p:txBody>
          <a:bodyPr>
            <a:normAutofit/>
          </a:bodyPr>
          <a:lstStyle/>
          <a:p>
            <a:r>
              <a:rPr lang="en-US" sz="4400" dirty="0"/>
              <a:t>- Courtney  </a:t>
            </a:r>
          </a:p>
        </p:txBody>
      </p:sp>
      <p:pic>
        <p:nvPicPr>
          <p:cNvPr id="10" name="Picture 9">
            <a:extLst>
              <a:ext uri="{FF2B5EF4-FFF2-40B4-BE49-F238E27FC236}">
                <a16:creationId xmlns:a16="http://schemas.microsoft.com/office/drawing/2014/main" id="{7EF64CF3-D801-427F-A3D9-E69C2A6D2ADB}"/>
              </a:ext>
            </a:extLst>
          </p:cNvPr>
          <p:cNvPicPr>
            <a:picLocks noChangeAspect="1"/>
          </p:cNvPicPr>
          <p:nvPr/>
        </p:nvPicPr>
        <p:blipFill>
          <a:blip r:embed="rId2"/>
          <a:stretch>
            <a:fillRect/>
          </a:stretch>
        </p:blipFill>
        <p:spPr>
          <a:xfrm>
            <a:off x="2050556" y="2151831"/>
            <a:ext cx="3237712" cy="4191212"/>
          </a:xfrm>
          <a:prstGeom prst="rect">
            <a:avLst/>
          </a:prstGeom>
        </p:spPr>
      </p:pic>
    </p:spTree>
    <p:extLst>
      <p:ext uri="{BB962C8B-B14F-4D97-AF65-F5344CB8AC3E}">
        <p14:creationId xmlns:p14="http://schemas.microsoft.com/office/powerpoint/2010/main" val="13086301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82C12F-EA23-FAC4-2D23-242B45501BFC}"/>
              </a:ext>
            </a:extLst>
          </p:cNvPr>
          <p:cNvSpPr>
            <a:spLocks noGrp="1"/>
          </p:cNvSpPr>
          <p:nvPr>
            <p:ph type="title"/>
          </p:nvPr>
        </p:nvSpPr>
        <p:spPr>
          <a:xfrm>
            <a:off x="7344276" y="2232329"/>
            <a:ext cx="5054266" cy="1196671"/>
          </a:xfrm>
        </p:spPr>
        <p:txBody>
          <a:bodyPr>
            <a:noAutofit/>
          </a:bodyPr>
          <a:lstStyle/>
          <a:p>
            <a:pPr algn="ctr"/>
            <a:r>
              <a:rPr lang="en-US" sz="4000" dirty="0">
                <a:latin typeface="Arial Rounded MT Bold" panose="020F0704030504030204" pitchFamily="34" charset="0"/>
              </a:rPr>
              <a:t>Recreation </a:t>
            </a:r>
            <a:r>
              <a:rPr lang="en-US" sz="4000" dirty="0" err="1">
                <a:latin typeface="Arial Rounded MT Bold" panose="020F0704030504030204" pitchFamily="34" charset="0"/>
              </a:rPr>
              <a:t>pROGRAMS</a:t>
            </a:r>
            <a:br>
              <a:rPr lang="en-US" sz="4000" dirty="0">
                <a:latin typeface="Arial Rounded MT Bold" panose="020F0704030504030204" pitchFamily="34" charset="0"/>
              </a:rPr>
            </a:br>
            <a:r>
              <a:rPr lang="en-US" sz="4000" dirty="0">
                <a:latin typeface="Arial Rounded MT Bold" panose="020F0704030504030204" pitchFamily="34" charset="0"/>
              </a:rPr>
              <a:t>CONTINUED  </a:t>
            </a:r>
          </a:p>
        </p:txBody>
      </p:sp>
      <p:sp>
        <p:nvSpPr>
          <p:cNvPr id="3" name="Content Placeholder 2">
            <a:extLst>
              <a:ext uri="{FF2B5EF4-FFF2-40B4-BE49-F238E27FC236}">
                <a16:creationId xmlns:a16="http://schemas.microsoft.com/office/drawing/2014/main" id="{01B67E77-C192-E719-1DCF-4B3A53257197}"/>
              </a:ext>
            </a:extLst>
          </p:cNvPr>
          <p:cNvSpPr>
            <a:spLocks noGrp="1"/>
          </p:cNvSpPr>
          <p:nvPr>
            <p:ph idx="1"/>
          </p:nvPr>
        </p:nvSpPr>
        <p:spPr>
          <a:xfrm>
            <a:off x="369585" y="419549"/>
            <a:ext cx="6974691" cy="5715001"/>
          </a:xfrm>
        </p:spPr>
        <p:txBody>
          <a:bodyPr>
            <a:normAutofit/>
          </a:bodyPr>
          <a:lstStyle/>
          <a:p>
            <a:pPr marL="0" indent="0">
              <a:buNone/>
            </a:pPr>
            <a:r>
              <a:rPr lang="en-US" sz="1800" b="1" i="1" u="sng" dirty="0">
                <a:solidFill>
                  <a:schemeClr val="accent2"/>
                </a:solidFill>
                <a:latin typeface="Calibri" panose="020F0502020204030204" pitchFamily="34" charset="0"/>
                <a:cs typeface="Calibri" panose="020F0502020204030204" pitchFamily="34" charset="0"/>
              </a:rPr>
              <a:t>COMMUNITY GARDEN </a:t>
            </a:r>
            <a:endParaRPr lang="en-US" sz="1800" dirty="0">
              <a:solidFill>
                <a:schemeClr val="accent2"/>
              </a:solidFill>
              <a:latin typeface="Calibri" panose="020F0502020204030204" pitchFamily="34" charset="0"/>
              <a:cs typeface="Calibri" panose="020F0502020204030204" pitchFamily="34" charset="0"/>
            </a:endParaRPr>
          </a:p>
          <a:p>
            <a:pPr lvl="0"/>
            <a:r>
              <a:rPr lang="en-US" sz="1600" dirty="0">
                <a:solidFill>
                  <a:schemeClr val="accent2"/>
                </a:solidFill>
                <a:latin typeface="Calibri" panose="020F0502020204030204" pitchFamily="34" charset="0"/>
                <a:cs typeface="Calibri" panose="020F0502020204030204" pitchFamily="34" charset="0"/>
              </a:rPr>
              <a:t>If you haven’t driven by the community garden, head over there! It is looking GREAT! We have already had multiple donations to the Inner Church Food Pantry, with more to come I’m sure. We are getting two questions over and over again: 1. Will all beds be raised in 2025? 2. What is the cost going to be? </a:t>
            </a:r>
          </a:p>
          <a:p>
            <a:pPr marL="0" lvl="0" indent="0">
              <a:buNone/>
            </a:pPr>
            <a:endParaRPr lang="en-US" sz="1600" dirty="0">
              <a:solidFill>
                <a:schemeClr val="accent2"/>
              </a:solidFill>
              <a:latin typeface="Calibri" panose="020F0502020204030204" pitchFamily="34" charset="0"/>
              <a:cs typeface="Calibri" panose="020F0502020204030204" pitchFamily="34" charset="0"/>
            </a:endParaRPr>
          </a:p>
          <a:p>
            <a:pPr marL="0" lvl="0" indent="0">
              <a:buNone/>
            </a:pPr>
            <a:r>
              <a:rPr lang="en-US" sz="1800" b="1" u="sng" dirty="0">
                <a:solidFill>
                  <a:schemeClr val="accent2"/>
                </a:solidFill>
                <a:latin typeface="Calibri" panose="020F0502020204030204" pitchFamily="34" charset="0"/>
                <a:cs typeface="Calibri" panose="020F0502020204030204" pitchFamily="34" charset="0"/>
              </a:rPr>
              <a:t>OUR TOWN PLAYERS</a:t>
            </a:r>
          </a:p>
          <a:p>
            <a:r>
              <a:rPr lang="en-US" sz="1600" dirty="0">
                <a:solidFill>
                  <a:schemeClr val="accent2"/>
                </a:solidFill>
                <a:latin typeface="Calibri" panose="020F0502020204030204" pitchFamily="34" charset="0"/>
                <a:cs typeface="Calibri" panose="020F0502020204030204" pitchFamily="34" charset="0"/>
              </a:rPr>
              <a:t>Charlotte’s Webb went AMAZING! So many people attended their shows in the new locations. </a:t>
            </a:r>
          </a:p>
          <a:p>
            <a:pPr lvl="1"/>
            <a:r>
              <a:rPr lang="en-US" sz="1200" dirty="0">
                <a:solidFill>
                  <a:schemeClr val="accent2"/>
                </a:solidFill>
                <a:latin typeface="Calibri" panose="020F0502020204030204" pitchFamily="34" charset="0"/>
                <a:cs typeface="Calibri" panose="020F0502020204030204" pitchFamily="34" charset="0"/>
              </a:rPr>
              <a:t>They are adding a Halloween/Spooky themed show and another at Christmas! </a:t>
            </a:r>
            <a:br>
              <a:rPr lang="en-US" sz="1200" dirty="0">
                <a:solidFill>
                  <a:schemeClr val="accent2"/>
                </a:solidFill>
                <a:latin typeface="Calibri" panose="020F0502020204030204" pitchFamily="34" charset="0"/>
                <a:cs typeface="Calibri" panose="020F0502020204030204" pitchFamily="34" charset="0"/>
              </a:rPr>
            </a:br>
            <a:endParaRPr lang="en-US" sz="1200" dirty="0">
              <a:solidFill>
                <a:schemeClr val="accent2"/>
              </a:solidFill>
              <a:latin typeface="Calibri" panose="020F0502020204030204" pitchFamily="34" charset="0"/>
              <a:cs typeface="Calibri" panose="020F0502020204030204" pitchFamily="34" charset="0"/>
            </a:endParaRPr>
          </a:p>
          <a:p>
            <a:pPr marL="0" lvl="0" indent="0">
              <a:buNone/>
            </a:pPr>
            <a:r>
              <a:rPr lang="en-US" sz="1800" b="1" u="sng" dirty="0">
                <a:solidFill>
                  <a:schemeClr val="accent2"/>
                </a:solidFill>
                <a:latin typeface="Calibri" panose="020F0502020204030204" pitchFamily="34" charset="0"/>
                <a:cs typeface="Calibri" panose="020F0502020204030204" pitchFamily="34" charset="0"/>
              </a:rPr>
              <a:t>PAAC and Art Programming</a:t>
            </a:r>
          </a:p>
          <a:p>
            <a:r>
              <a:rPr lang="en-US" sz="1600" dirty="0">
                <a:solidFill>
                  <a:schemeClr val="accent2"/>
                </a:solidFill>
                <a:latin typeface="Calibri" panose="020F0502020204030204" pitchFamily="34" charset="0"/>
                <a:cs typeface="Calibri" panose="020F0502020204030204" pitchFamily="34" charset="0"/>
              </a:rPr>
              <a:t>We are solidifying the “Intro into Arts” more and more each day. Nick is working on Pottery. We will be hosting a Brews and Brushes at Shale Creek, cookies and canvas for kids at the Recreation Center, Wreath Making at the Recreation Center, and many more. If you would like to see any form of “art class” please send them our way!</a:t>
            </a:r>
            <a:endParaRPr lang="en-US" sz="1200" dirty="0">
              <a:solidFill>
                <a:schemeClr val="accent2"/>
              </a:solidFill>
              <a:latin typeface="Calibri" panose="020F0502020204030204" pitchFamily="34" charset="0"/>
              <a:cs typeface="Calibri" panose="020F0502020204030204" pitchFamily="34" charset="0"/>
            </a:endParaRPr>
          </a:p>
        </p:txBody>
      </p:sp>
      <p:sp>
        <p:nvSpPr>
          <p:cNvPr id="4" name="Text Placeholder 3">
            <a:extLst>
              <a:ext uri="{FF2B5EF4-FFF2-40B4-BE49-F238E27FC236}">
                <a16:creationId xmlns:a16="http://schemas.microsoft.com/office/drawing/2014/main" id="{8FDAE7A2-8D7B-D71E-3BDD-C162F6DC4485}"/>
              </a:ext>
            </a:extLst>
          </p:cNvPr>
          <p:cNvSpPr>
            <a:spLocks noGrp="1"/>
          </p:cNvSpPr>
          <p:nvPr>
            <p:ph type="body" sz="half" idx="2"/>
          </p:nvPr>
        </p:nvSpPr>
        <p:spPr>
          <a:xfrm>
            <a:off x="8994378" y="5381351"/>
            <a:ext cx="3092115" cy="4164164"/>
          </a:xfrm>
        </p:spPr>
        <p:txBody>
          <a:bodyPr>
            <a:normAutofit/>
          </a:bodyPr>
          <a:lstStyle/>
          <a:p>
            <a:r>
              <a:rPr lang="en-US" sz="4400" dirty="0"/>
              <a:t>- Courtney  </a:t>
            </a:r>
          </a:p>
        </p:txBody>
      </p:sp>
    </p:spTree>
    <p:extLst>
      <p:ext uri="{BB962C8B-B14F-4D97-AF65-F5344CB8AC3E}">
        <p14:creationId xmlns:p14="http://schemas.microsoft.com/office/powerpoint/2010/main" val="27480229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82C12F-EA23-FAC4-2D23-242B45501BFC}"/>
              </a:ext>
            </a:extLst>
          </p:cNvPr>
          <p:cNvSpPr>
            <a:spLocks noGrp="1"/>
          </p:cNvSpPr>
          <p:nvPr>
            <p:ph type="title"/>
          </p:nvPr>
        </p:nvSpPr>
        <p:spPr>
          <a:xfrm>
            <a:off x="7482821" y="3277049"/>
            <a:ext cx="5054266" cy="1196671"/>
          </a:xfrm>
        </p:spPr>
        <p:txBody>
          <a:bodyPr>
            <a:noAutofit/>
          </a:bodyPr>
          <a:lstStyle/>
          <a:p>
            <a:pPr algn="ctr"/>
            <a:r>
              <a:rPr lang="en-US" sz="4000" dirty="0" err="1">
                <a:latin typeface="Arial Rounded MT Bold" panose="020F0704030504030204" pitchFamily="34" charset="0"/>
              </a:rPr>
              <a:t>RecreatioN</a:t>
            </a:r>
            <a:r>
              <a:rPr lang="en-US" sz="4000" dirty="0">
                <a:latin typeface="Arial Rounded MT Bold" panose="020F0704030504030204" pitchFamily="34" charset="0"/>
              </a:rPr>
              <a:t>, </a:t>
            </a:r>
            <a:br>
              <a:rPr lang="en-US" sz="4000" dirty="0">
                <a:latin typeface="Arial Rounded MT Bold" panose="020F0704030504030204" pitchFamily="34" charset="0"/>
              </a:rPr>
            </a:br>
            <a:r>
              <a:rPr lang="en-US" sz="4000" dirty="0">
                <a:latin typeface="Arial Rounded MT Bold" panose="020F0704030504030204" pitchFamily="34" charset="0"/>
              </a:rPr>
              <a:t>Events, &amp; </a:t>
            </a:r>
            <a:r>
              <a:rPr lang="en-US" sz="4000" dirty="0" err="1">
                <a:latin typeface="Arial Rounded MT Bold" panose="020F0704030504030204" pitchFamily="34" charset="0"/>
              </a:rPr>
              <a:t>pROGRAMS</a:t>
            </a:r>
            <a:br>
              <a:rPr lang="en-US" sz="4000" dirty="0">
                <a:latin typeface="Arial Rounded MT Bold" panose="020F0704030504030204" pitchFamily="34" charset="0"/>
              </a:rPr>
            </a:br>
            <a:endParaRPr lang="en-US" sz="4000" dirty="0">
              <a:latin typeface="Arial Rounded MT Bold" panose="020F0704030504030204" pitchFamily="34" charset="0"/>
            </a:endParaRPr>
          </a:p>
        </p:txBody>
      </p:sp>
      <p:sp>
        <p:nvSpPr>
          <p:cNvPr id="3" name="Content Placeholder 2">
            <a:extLst>
              <a:ext uri="{FF2B5EF4-FFF2-40B4-BE49-F238E27FC236}">
                <a16:creationId xmlns:a16="http://schemas.microsoft.com/office/drawing/2014/main" id="{01B67E77-C192-E719-1DCF-4B3A53257197}"/>
              </a:ext>
            </a:extLst>
          </p:cNvPr>
          <p:cNvSpPr>
            <a:spLocks noGrp="1"/>
          </p:cNvSpPr>
          <p:nvPr>
            <p:ph idx="1"/>
          </p:nvPr>
        </p:nvSpPr>
        <p:spPr>
          <a:xfrm>
            <a:off x="492518" y="621642"/>
            <a:ext cx="6613361" cy="5310814"/>
          </a:xfrm>
        </p:spPr>
        <p:txBody>
          <a:bodyPr>
            <a:normAutofit fontScale="62500" lnSpcReduction="20000"/>
          </a:bodyPr>
          <a:lstStyle/>
          <a:p>
            <a:r>
              <a:rPr lang="en-US" dirty="0">
                <a:solidFill>
                  <a:schemeClr val="accent2">
                    <a:lumMod val="75000"/>
                  </a:schemeClr>
                </a:solidFill>
                <a:latin typeface="Calibri" panose="020F0502020204030204" pitchFamily="34" charset="0"/>
                <a:cs typeface="Calibri" panose="020F0502020204030204" pitchFamily="34" charset="0"/>
              </a:rPr>
              <a:t>Helped with submitting child/adult programs to be included in the fun guide.</a:t>
            </a:r>
          </a:p>
          <a:p>
            <a:r>
              <a:rPr lang="en-US" dirty="0">
                <a:solidFill>
                  <a:schemeClr val="accent2">
                    <a:lumMod val="75000"/>
                  </a:schemeClr>
                </a:solidFill>
                <a:latin typeface="Calibri" panose="020F0502020204030204" pitchFamily="34" charset="0"/>
                <a:cs typeface="Calibri" panose="020F0502020204030204" pitchFamily="34" charset="0"/>
              </a:rPr>
              <a:t>Created program activity plans for the Hikes with Tykes pre-school nature program.</a:t>
            </a:r>
          </a:p>
          <a:p>
            <a:r>
              <a:rPr lang="en-US" dirty="0">
                <a:solidFill>
                  <a:schemeClr val="accent2">
                    <a:lumMod val="75000"/>
                  </a:schemeClr>
                </a:solidFill>
                <a:latin typeface="Calibri" panose="020F0502020204030204" pitchFamily="34" charset="0"/>
                <a:cs typeface="Calibri" panose="020F0502020204030204" pitchFamily="34" charset="0"/>
              </a:rPr>
              <a:t>Working on adding upcoming programs into </a:t>
            </a:r>
            <a:r>
              <a:rPr lang="en-US" dirty="0" err="1">
                <a:solidFill>
                  <a:schemeClr val="accent2">
                    <a:lumMod val="75000"/>
                  </a:schemeClr>
                </a:solidFill>
                <a:latin typeface="Calibri" panose="020F0502020204030204" pitchFamily="34" charset="0"/>
                <a:cs typeface="Calibri" panose="020F0502020204030204" pitchFamily="34" charset="0"/>
              </a:rPr>
              <a:t>MyREC</a:t>
            </a:r>
            <a:r>
              <a:rPr lang="en-US" dirty="0">
                <a:solidFill>
                  <a:schemeClr val="accent2">
                    <a:lumMod val="75000"/>
                  </a:schemeClr>
                </a:solidFill>
                <a:latin typeface="Calibri" panose="020F0502020204030204" pitchFamily="34" charset="0"/>
                <a:cs typeface="Calibri" panose="020F0502020204030204" pitchFamily="34" charset="0"/>
              </a:rPr>
              <a:t> so they are ready for registration. </a:t>
            </a:r>
          </a:p>
          <a:p>
            <a:r>
              <a:rPr lang="en-US" dirty="0">
                <a:solidFill>
                  <a:schemeClr val="accent2">
                    <a:lumMod val="75000"/>
                  </a:schemeClr>
                </a:solidFill>
                <a:latin typeface="Calibri" panose="020F0502020204030204" pitchFamily="34" charset="0"/>
                <a:cs typeface="Calibri" panose="020F0502020204030204" pitchFamily="34" charset="0"/>
              </a:rPr>
              <a:t>Mailed out Fall Festival parade entry forms to last year’s participants and collecting this year’s parade entry forms.</a:t>
            </a:r>
          </a:p>
          <a:p>
            <a:r>
              <a:rPr lang="en-US" dirty="0">
                <a:solidFill>
                  <a:schemeClr val="accent2">
                    <a:lumMod val="75000"/>
                  </a:schemeClr>
                </a:solidFill>
                <a:latin typeface="Calibri" panose="020F0502020204030204" pitchFamily="34" charset="0"/>
                <a:cs typeface="Calibri" panose="020F0502020204030204" pitchFamily="34" charset="0"/>
              </a:rPr>
              <a:t>Signing up to be a part of Franklin Colleges work study program to help with hiring part time staff during the school year.</a:t>
            </a:r>
          </a:p>
          <a:p>
            <a:endParaRPr lang="en-US" dirty="0">
              <a:solidFill>
                <a:schemeClr val="accent2">
                  <a:lumMod val="75000"/>
                </a:schemeClr>
              </a:solidFill>
              <a:latin typeface="Calibri" panose="020F0502020204030204" pitchFamily="34" charset="0"/>
              <a:cs typeface="Calibri" panose="020F0502020204030204" pitchFamily="34" charset="0"/>
            </a:endParaRPr>
          </a:p>
          <a:p>
            <a:pPr marL="0" indent="0">
              <a:buNone/>
            </a:pPr>
            <a:r>
              <a:rPr lang="en-US" b="1" u="sng" dirty="0">
                <a:solidFill>
                  <a:schemeClr val="accent2">
                    <a:lumMod val="75000"/>
                  </a:schemeClr>
                </a:solidFill>
                <a:latin typeface="Calibri" panose="020F0502020204030204" pitchFamily="34" charset="0"/>
                <a:cs typeface="Calibri" panose="020F0502020204030204" pitchFamily="34" charset="0"/>
              </a:rPr>
              <a:t>Non-City Events:</a:t>
            </a:r>
          </a:p>
          <a:p>
            <a:r>
              <a:rPr lang="en-US" dirty="0">
                <a:solidFill>
                  <a:schemeClr val="accent2">
                    <a:lumMod val="75000"/>
                  </a:schemeClr>
                </a:solidFill>
                <a:latin typeface="Calibri" panose="020F0502020204030204" pitchFamily="34" charset="0"/>
                <a:cs typeface="Calibri" panose="020F0502020204030204" pitchFamily="34" charset="0"/>
              </a:rPr>
              <a:t>Received paperwork for Johnson County Suicide Prevention Walk to be held on October 19</a:t>
            </a:r>
            <a:r>
              <a:rPr lang="en-US" baseline="30000" dirty="0">
                <a:solidFill>
                  <a:schemeClr val="accent2">
                    <a:lumMod val="75000"/>
                  </a:schemeClr>
                </a:solidFill>
                <a:latin typeface="Calibri" panose="020F0502020204030204" pitchFamily="34" charset="0"/>
                <a:cs typeface="Calibri" panose="020F0502020204030204" pitchFamily="34" charset="0"/>
              </a:rPr>
              <a:t>th</a:t>
            </a:r>
            <a:endParaRPr lang="en-US" dirty="0">
              <a:solidFill>
                <a:schemeClr val="accent2">
                  <a:lumMod val="75000"/>
                </a:schemeClr>
              </a:solidFill>
              <a:latin typeface="Calibri" panose="020F0502020204030204" pitchFamily="34" charset="0"/>
              <a:cs typeface="Calibri" panose="020F0502020204030204" pitchFamily="34" charset="0"/>
            </a:endParaRPr>
          </a:p>
          <a:p>
            <a:pPr marL="0" indent="0">
              <a:buNone/>
            </a:pPr>
            <a:endParaRPr lang="en-US" dirty="0"/>
          </a:p>
          <a:p>
            <a:pPr marL="0" indent="0">
              <a:buNone/>
            </a:pPr>
            <a:endParaRPr lang="en-US" sz="1200" dirty="0">
              <a:solidFill>
                <a:schemeClr val="accent2"/>
              </a:solidFill>
              <a:latin typeface="Calibri" panose="020F0502020204030204" pitchFamily="34" charset="0"/>
              <a:cs typeface="Calibri" panose="020F0502020204030204" pitchFamily="34" charset="0"/>
            </a:endParaRPr>
          </a:p>
        </p:txBody>
      </p:sp>
      <p:sp>
        <p:nvSpPr>
          <p:cNvPr id="4" name="Text Placeholder 3">
            <a:extLst>
              <a:ext uri="{FF2B5EF4-FFF2-40B4-BE49-F238E27FC236}">
                <a16:creationId xmlns:a16="http://schemas.microsoft.com/office/drawing/2014/main" id="{8FDAE7A2-8D7B-D71E-3BDD-C162F6DC4485}"/>
              </a:ext>
            </a:extLst>
          </p:cNvPr>
          <p:cNvSpPr>
            <a:spLocks noGrp="1"/>
          </p:cNvSpPr>
          <p:nvPr>
            <p:ph type="body" sz="half" idx="2"/>
          </p:nvPr>
        </p:nvSpPr>
        <p:spPr>
          <a:xfrm>
            <a:off x="8994378" y="5381351"/>
            <a:ext cx="3092115" cy="4164164"/>
          </a:xfrm>
        </p:spPr>
        <p:txBody>
          <a:bodyPr>
            <a:normAutofit/>
          </a:bodyPr>
          <a:lstStyle/>
          <a:p>
            <a:r>
              <a:rPr lang="en-US" sz="4400" dirty="0"/>
              <a:t>-Nick </a:t>
            </a:r>
          </a:p>
        </p:txBody>
      </p:sp>
    </p:spTree>
    <p:extLst>
      <p:ext uri="{BB962C8B-B14F-4D97-AF65-F5344CB8AC3E}">
        <p14:creationId xmlns:p14="http://schemas.microsoft.com/office/powerpoint/2010/main" val="17436827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82C12F-EA23-FAC4-2D23-242B45501BFC}"/>
              </a:ext>
            </a:extLst>
          </p:cNvPr>
          <p:cNvSpPr>
            <a:spLocks noGrp="1"/>
          </p:cNvSpPr>
          <p:nvPr>
            <p:ph type="title"/>
          </p:nvPr>
        </p:nvSpPr>
        <p:spPr>
          <a:xfrm>
            <a:off x="7482821" y="3277049"/>
            <a:ext cx="5054266" cy="1196671"/>
          </a:xfrm>
        </p:spPr>
        <p:txBody>
          <a:bodyPr>
            <a:noAutofit/>
          </a:bodyPr>
          <a:lstStyle/>
          <a:p>
            <a:pPr algn="ctr"/>
            <a:r>
              <a:rPr lang="en-US" sz="4000" dirty="0">
                <a:latin typeface="Arial Rounded MT Bold" panose="020F0704030504030204" pitchFamily="34" charset="0"/>
              </a:rPr>
              <a:t>Community events</a:t>
            </a:r>
            <a:br>
              <a:rPr lang="en-US" sz="4000" dirty="0">
                <a:latin typeface="Arial Rounded MT Bold" panose="020F0704030504030204" pitchFamily="34" charset="0"/>
              </a:rPr>
            </a:br>
            <a:endParaRPr lang="en-US" sz="4000" dirty="0">
              <a:latin typeface="Arial Rounded MT Bold" panose="020F0704030504030204" pitchFamily="34" charset="0"/>
            </a:endParaRPr>
          </a:p>
        </p:txBody>
      </p:sp>
      <p:sp>
        <p:nvSpPr>
          <p:cNvPr id="3" name="Content Placeholder 2">
            <a:extLst>
              <a:ext uri="{FF2B5EF4-FFF2-40B4-BE49-F238E27FC236}">
                <a16:creationId xmlns:a16="http://schemas.microsoft.com/office/drawing/2014/main" id="{01B67E77-C192-E719-1DCF-4B3A53257197}"/>
              </a:ext>
            </a:extLst>
          </p:cNvPr>
          <p:cNvSpPr>
            <a:spLocks noGrp="1"/>
          </p:cNvSpPr>
          <p:nvPr>
            <p:ph idx="1"/>
          </p:nvPr>
        </p:nvSpPr>
        <p:spPr>
          <a:xfrm>
            <a:off x="452332" y="151859"/>
            <a:ext cx="6896424" cy="5310814"/>
          </a:xfrm>
        </p:spPr>
        <p:txBody>
          <a:bodyPr>
            <a:normAutofit fontScale="25000" lnSpcReduction="20000"/>
          </a:bodyPr>
          <a:lstStyle/>
          <a:p>
            <a:pPr marL="0" indent="0">
              <a:buNone/>
            </a:pPr>
            <a:r>
              <a:rPr lang="en-US" sz="5600" b="1" u="sng" dirty="0">
                <a:solidFill>
                  <a:schemeClr val="accent2"/>
                </a:solidFill>
                <a:latin typeface="Calibri" panose="020F0502020204030204" pitchFamily="34" charset="0"/>
                <a:cs typeface="Calibri" panose="020F0502020204030204" pitchFamily="34" charset="0"/>
              </a:rPr>
              <a:t>PROGRAMMING:</a:t>
            </a:r>
            <a:endParaRPr lang="en-US" sz="5600" dirty="0">
              <a:solidFill>
                <a:schemeClr val="accent2"/>
              </a:solidFill>
              <a:latin typeface="Calibri" panose="020F0502020204030204" pitchFamily="34" charset="0"/>
              <a:cs typeface="Calibri" panose="020F0502020204030204" pitchFamily="34" charset="0"/>
            </a:endParaRPr>
          </a:p>
          <a:p>
            <a:pPr marL="0" indent="0">
              <a:buNone/>
            </a:pPr>
            <a:r>
              <a:rPr lang="en-US" sz="5600" dirty="0">
                <a:solidFill>
                  <a:schemeClr val="accent2">
                    <a:lumMod val="75000"/>
                  </a:schemeClr>
                </a:solidFill>
                <a:latin typeface="Calibri" panose="020F0502020204030204" pitchFamily="34" charset="0"/>
                <a:cs typeface="Calibri" panose="020F0502020204030204" pitchFamily="34" charset="0"/>
              </a:rPr>
              <a:t>Hops and Vines was held on Saturday, August 10</a:t>
            </a:r>
            <a:r>
              <a:rPr lang="en-US" sz="5600" baseline="30000" dirty="0">
                <a:solidFill>
                  <a:schemeClr val="accent2">
                    <a:lumMod val="75000"/>
                  </a:schemeClr>
                </a:solidFill>
                <a:latin typeface="Calibri" panose="020F0502020204030204" pitchFamily="34" charset="0"/>
                <a:cs typeface="Calibri" panose="020F0502020204030204" pitchFamily="34" charset="0"/>
              </a:rPr>
              <a:t>th</a:t>
            </a:r>
            <a:r>
              <a:rPr lang="en-US" sz="5600" dirty="0">
                <a:solidFill>
                  <a:schemeClr val="accent2">
                    <a:lumMod val="75000"/>
                  </a:schemeClr>
                </a:solidFill>
                <a:latin typeface="Calibri" panose="020F0502020204030204" pitchFamily="34" charset="0"/>
                <a:cs typeface="Calibri" panose="020F0502020204030204" pitchFamily="34" charset="0"/>
              </a:rPr>
              <a:t>.  We partnered with Discover Downtown Franklin for this event.  The weather was great and the crowd was large.  Toy Factory played and were a big hit.</a:t>
            </a:r>
          </a:p>
          <a:p>
            <a:pPr marL="0" indent="0">
              <a:buNone/>
            </a:pPr>
            <a:endParaRPr lang="en-US" sz="5600" dirty="0">
              <a:solidFill>
                <a:schemeClr val="accent2">
                  <a:lumMod val="75000"/>
                </a:schemeClr>
              </a:solidFill>
              <a:latin typeface="Calibri" panose="020F0502020204030204" pitchFamily="34" charset="0"/>
              <a:cs typeface="Calibri" panose="020F0502020204030204" pitchFamily="34" charset="0"/>
            </a:endParaRPr>
          </a:p>
          <a:p>
            <a:pPr marL="0" indent="0">
              <a:buNone/>
            </a:pPr>
            <a:r>
              <a:rPr lang="en-US" sz="5600" u="sng" dirty="0">
                <a:solidFill>
                  <a:schemeClr val="accent2"/>
                </a:solidFill>
                <a:latin typeface="Calibri" panose="020F0502020204030204" pitchFamily="34" charset="0"/>
                <a:cs typeface="Calibri" panose="020F0502020204030204" pitchFamily="34" charset="0"/>
              </a:rPr>
              <a:t>Remaining concerts for the year are below.  </a:t>
            </a:r>
          </a:p>
          <a:p>
            <a:r>
              <a:rPr lang="en-US" sz="5600" dirty="0">
                <a:solidFill>
                  <a:schemeClr val="accent2"/>
                </a:solidFill>
                <a:latin typeface="Calibri" panose="020F0502020204030204" pitchFamily="34" charset="0"/>
                <a:cs typeface="Calibri" panose="020F0502020204030204" pitchFamily="34" charset="0"/>
              </a:rPr>
              <a:t>Friday, August 16	Crush (rescheduled date) </a:t>
            </a:r>
          </a:p>
          <a:p>
            <a:r>
              <a:rPr lang="en-US" sz="5600" dirty="0">
                <a:solidFill>
                  <a:schemeClr val="accent2"/>
                </a:solidFill>
                <a:latin typeface="Calibri" panose="020F0502020204030204" pitchFamily="34" charset="0"/>
                <a:cs typeface="Calibri" panose="020F0502020204030204" pitchFamily="34" charset="0"/>
              </a:rPr>
              <a:t>Friday, August 23	</a:t>
            </a:r>
            <a:r>
              <a:rPr lang="en-US" sz="5600" dirty="0" err="1">
                <a:solidFill>
                  <a:schemeClr val="accent2"/>
                </a:solidFill>
                <a:latin typeface="Calibri" panose="020F0502020204030204" pitchFamily="34" charset="0"/>
                <a:cs typeface="Calibri" panose="020F0502020204030204" pitchFamily="34" charset="0"/>
              </a:rPr>
              <a:t>GrooveSmash</a:t>
            </a:r>
            <a:endParaRPr lang="en-US" sz="5600" dirty="0">
              <a:solidFill>
                <a:schemeClr val="accent2"/>
              </a:solidFill>
              <a:latin typeface="Calibri" panose="020F0502020204030204" pitchFamily="34" charset="0"/>
              <a:cs typeface="Calibri" panose="020F0502020204030204" pitchFamily="34" charset="0"/>
            </a:endParaRPr>
          </a:p>
          <a:p>
            <a:r>
              <a:rPr lang="en-US" sz="5600" dirty="0">
                <a:solidFill>
                  <a:schemeClr val="accent2"/>
                </a:solidFill>
                <a:latin typeface="Calibri" panose="020F0502020204030204" pitchFamily="34" charset="0"/>
                <a:cs typeface="Calibri" panose="020F0502020204030204" pitchFamily="34" charset="0"/>
              </a:rPr>
              <a:t>Friday, September 13	</a:t>
            </a:r>
            <a:r>
              <a:rPr lang="en-US" sz="5600" dirty="0" err="1">
                <a:solidFill>
                  <a:schemeClr val="accent2"/>
                </a:solidFill>
                <a:latin typeface="Calibri" panose="020F0502020204030204" pitchFamily="34" charset="0"/>
                <a:cs typeface="Calibri" panose="020F0502020204030204" pitchFamily="34" charset="0"/>
              </a:rPr>
              <a:t>Hairbangers</a:t>
            </a:r>
            <a:r>
              <a:rPr lang="en-US" sz="5600" dirty="0">
                <a:solidFill>
                  <a:schemeClr val="accent2"/>
                </a:solidFill>
                <a:latin typeface="Calibri" panose="020F0502020204030204" pitchFamily="34" charset="0"/>
                <a:cs typeface="Calibri" panose="020F0502020204030204" pitchFamily="34" charset="0"/>
              </a:rPr>
              <a:t> Ball</a:t>
            </a:r>
          </a:p>
          <a:p>
            <a:r>
              <a:rPr lang="en-US" sz="5600" dirty="0">
                <a:solidFill>
                  <a:schemeClr val="accent2"/>
                </a:solidFill>
                <a:latin typeface="Calibri" panose="020F0502020204030204" pitchFamily="34" charset="0"/>
                <a:cs typeface="Calibri" panose="020F0502020204030204" pitchFamily="34" charset="0"/>
              </a:rPr>
              <a:t>Friday, September 27	Corey Cox and Hank Ruff (Fall Festival Friday Night)</a:t>
            </a:r>
          </a:p>
          <a:p>
            <a:r>
              <a:rPr lang="en-US" sz="5600" dirty="0">
                <a:solidFill>
                  <a:schemeClr val="accent2"/>
                </a:solidFill>
                <a:latin typeface="Calibri" panose="020F0502020204030204" pitchFamily="34" charset="0"/>
                <a:cs typeface="Calibri" panose="020F0502020204030204" pitchFamily="34" charset="0"/>
              </a:rPr>
              <a:t>Saturday, September 28	Jai Baker (Fall Festival)</a:t>
            </a:r>
          </a:p>
          <a:p>
            <a:pPr marL="0" indent="0">
              <a:buNone/>
            </a:pPr>
            <a:endParaRPr lang="en-US" sz="5600" dirty="0">
              <a:solidFill>
                <a:schemeClr val="accent2"/>
              </a:solidFill>
              <a:latin typeface="Calibri" panose="020F0502020204030204" pitchFamily="34" charset="0"/>
              <a:cs typeface="Calibri" panose="020F0502020204030204" pitchFamily="34" charset="0"/>
            </a:endParaRPr>
          </a:p>
          <a:p>
            <a:pPr marL="0" indent="0">
              <a:buNone/>
            </a:pPr>
            <a:r>
              <a:rPr lang="en-US" sz="5600" dirty="0">
                <a:solidFill>
                  <a:schemeClr val="accent2">
                    <a:lumMod val="75000"/>
                  </a:schemeClr>
                </a:solidFill>
                <a:latin typeface="Calibri" panose="020F0502020204030204" pitchFamily="34" charset="0"/>
                <a:cs typeface="Calibri" panose="020F0502020204030204" pitchFamily="34" charset="0"/>
              </a:rPr>
              <a:t>Arts @ The Amp events have been fun this summer.  Because of weather, The Happy </a:t>
            </a:r>
            <a:r>
              <a:rPr lang="en-US" sz="5600" dirty="0" err="1">
                <a:solidFill>
                  <a:schemeClr val="accent2">
                    <a:lumMod val="75000"/>
                  </a:schemeClr>
                </a:solidFill>
                <a:latin typeface="Calibri" panose="020F0502020204030204" pitchFamily="34" charset="0"/>
                <a:cs typeface="Calibri" panose="020F0502020204030204" pitchFamily="34" charset="0"/>
              </a:rPr>
              <a:t>Enchilladas</a:t>
            </a:r>
            <a:r>
              <a:rPr lang="en-US" sz="5600" dirty="0">
                <a:solidFill>
                  <a:schemeClr val="accent2">
                    <a:lumMod val="75000"/>
                  </a:schemeClr>
                </a:solidFill>
                <a:latin typeface="Calibri" panose="020F0502020204030204" pitchFamily="34" charset="0"/>
                <a:cs typeface="Calibri" panose="020F0502020204030204" pitchFamily="34" charset="0"/>
              </a:rPr>
              <a:t> played inside in Beeson Hall.  They were a concert we partnered with the Franklin Symphonic Council on.  There were over 100 people in attendance.  The Franklin Community Band concert will round out our Arts at the Amp events for the year.  </a:t>
            </a:r>
          </a:p>
          <a:p>
            <a:pPr marL="0" indent="0">
              <a:buNone/>
            </a:pPr>
            <a:endParaRPr lang="en-US" sz="5600" dirty="0">
              <a:solidFill>
                <a:schemeClr val="accent2">
                  <a:lumMod val="75000"/>
                </a:schemeClr>
              </a:solidFill>
              <a:latin typeface="Calibri" panose="020F0502020204030204" pitchFamily="34" charset="0"/>
              <a:cs typeface="Calibri" panose="020F0502020204030204" pitchFamily="34" charset="0"/>
            </a:endParaRPr>
          </a:p>
          <a:p>
            <a:pPr marL="0" indent="0">
              <a:buNone/>
            </a:pPr>
            <a:r>
              <a:rPr lang="en-US" sz="5600" u="sng" dirty="0">
                <a:solidFill>
                  <a:schemeClr val="accent2">
                    <a:lumMod val="75000"/>
                  </a:schemeClr>
                </a:solidFill>
                <a:latin typeface="Calibri" panose="020F0502020204030204" pitchFamily="34" charset="0"/>
                <a:cs typeface="Calibri" panose="020F0502020204030204" pitchFamily="34" charset="0"/>
              </a:rPr>
              <a:t>Remaining Arts at the Amp for the year are below. </a:t>
            </a:r>
            <a:r>
              <a:rPr lang="en-US" sz="5600" dirty="0">
                <a:solidFill>
                  <a:schemeClr val="accent2">
                    <a:lumMod val="75000"/>
                  </a:schemeClr>
                </a:solidFill>
                <a:latin typeface="Calibri" panose="020F0502020204030204" pitchFamily="34" charset="0"/>
                <a:cs typeface="Calibri" panose="020F0502020204030204" pitchFamily="34" charset="0"/>
              </a:rPr>
              <a:t>	</a:t>
            </a:r>
          </a:p>
          <a:p>
            <a:pPr marL="0" indent="0">
              <a:buNone/>
            </a:pPr>
            <a:r>
              <a:rPr lang="en-US" sz="5600" dirty="0">
                <a:solidFill>
                  <a:schemeClr val="accent2">
                    <a:lumMod val="75000"/>
                  </a:schemeClr>
                </a:solidFill>
                <a:latin typeface="Calibri" panose="020F0502020204030204" pitchFamily="34" charset="0"/>
                <a:cs typeface="Calibri" panose="020F0502020204030204" pitchFamily="34" charset="0"/>
              </a:rPr>
              <a:t>Sunday, September 8	Franklin Community Band and Ice Cream Social	6:30pm</a:t>
            </a:r>
          </a:p>
          <a:p>
            <a:pPr marL="0" indent="0">
              <a:buNone/>
            </a:pPr>
            <a:r>
              <a:rPr lang="en-US" sz="5600" dirty="0"/>
              <a:t> </a:t>
            </a:r>
          </a:p>
          <a:p>
            <a:pPr marL="0" indent="0">
              <a:buNone/>
            </a:pPr>
            <a:endParaRPr lang="en-US" sz="4000" dirty="0">
              <a:solidFill>
                <a:schemeClr val="accent2"/>
              </a:solidFill>
              <a:latin typeface="Calibri" panose="020F0502020204030204" pitchFamily="34" charset="0"/>
              <a:cs typeface="Calibri" panose="020F0502020204030204" pitchFamily="34" charset="0"/>
            </a:endParaRPr>
          </a:p>
          <a:p>
            <a:pPr marL="0" indent="0">
              <a:buNone/>
            </a:pPr>
            <a:endParaRPr lang="en-US" dirty="0"/>
          </a:p>
          <a:p>
            <a:pPr marL="0" indent="0">
              <a:buNone/>
            </a:pPr>
            <a:endParaRPr lang="en-US" sz="1200" dirty="0">
              <a:solidFill>
                <a:schemeClr val="accent2"/>
              </a:solidFill>
              <a:latin typeface="Calibri" panose="020F0502020204030204" pitchFamily="34" charset="0"/>
              <a:cs typeface="Calibri" panose="020F0502020204030204" pitchFamily="34" charset="0"/>
            </a:endParaRPr>
          </a:p>
        </p:txBody>
      </p:sp>
      <p:sp>
        <p:nvSpPr>
          <p:cNvPr id="4" name="Text Placeholder 3">
            <a:extLst>
              <a:ext uri="{FF2B5EF4-FFF2-40B4-BE49-F238E27FC236}">
                <a16:creationId xmlns:a16="http://schemas.microsoft.com/office/drawing/2014/main" id="{8FDAE7A2-8D7B-D71E-3BDD-C162F6DC4485}"/>
              </a:ext>
            </a:extLst>
          </p:cNvPr>
          <p:cNvSpPr>
            <a:spLocks noGrp="1"/>
          </p:cNvSpPr>
          <p:nvPr>
            <p:ph type="body" sz="half" idx="2"/>
          </p:nvPr>
        </p:nvSpPr>
        <p:spPr>
          <a:xfrm>
            <a:off x="8994378" y="5381351"/>
            <a:ext cx="3092115" cy="4164164"/>
          </a:xfrm>
        </p:spPr>
        <p:txBody>
          <a:bodyPr>
            <a:normAutofit/>
          </a:bodyPr>
          <a:lstStyle/>
          <a:p>
            <a:r>
              <a:rPr lang="en-US" sz="4400" dirty="0"/>
              <a:t>-Holly </a:t>
            </a:r>
          </a:p>
        </p:txBody>
      </p:sp>
      <p:sp>
        <p:nvSpPr>
          <p:cNvPr id="5" name="TextBox 4">
            <a:extLst>
              <a:ext uri="{FF2B5EF4-FFF2-40B4-BE49-F238E27FC236}">
                <a16:creationId xmlns:a16="http://schemas.microsoft.com/office/drawing/2014/main" id="{A9F9C3BE-2A4F-474F-8C5A-55900D62C4F5}"/>
              </a:ext>
            </a:extLst>
          </p:cNvPr>
          <p:cNvSpPr txBox="1"/>
          <p:nvPr/>
        </p:nvSpPr>
        <p:spPr>
          <a:xfrm>
            <a:off x="452332" y="5202554"/>
            <a:ext cx="6469761" cy="1846659"/>
          </a:xfrm>
          <a:prstGeom prst="rect">
            <a:avLst/>
          </a:prstGeom>
          <a:noFill/>
        </p:spPr>
        <p:txBody>
          <a:bodyPr wrap="square" rtlCol="0">
            <a:spAutoFit/>
          </a:bodyPr>
          <a:lstStyle/>
          <a:p>
            <a:r>
              <a:rPr lang="en-US" sz="1400" b="1" u="sng" dirty="0">
                <a:solidFill>
                  <a:schemeClr val="accent2">
                    <a:lumMod val="75000"/>
                  </a:schemeClr>
                </a:solidFill>
                <a:latin typeface="Calibri" panose="020F0502020204030204" pitchFamily="34" charset="0"/>
                <a:cs typeface="Calibri" panose="020F0502020204030204" pitchFamily="34" charset="0"/>
              </a:rPr>
              <a:t>CONCESSIONS:</a:t>
            </a:r>
          </a:p>
          <a:p>
            <a:r>
              <a:rPr lang="en-US" sz="1200" dirty="0">
                <a:solidFill>
                  <a:schemeClr val="accent2">
                    <a:lumMod val="75000"/>
                  </a:schemeClr>
                </a:solidFill>
                <a:latin typeface="Calibri" panose="020F0502020204030204" pitchFamily="34" charset="0"/>
                <a:cs typeface="Calibri" panose="020F0502020204030204" pitchFamily="34" charset="0"/>
              </a:rPr>
              <a:t>Concessions is winding down for the year.  We have had a successful year.  We are going to be doing some remodeling on the off season.  </a:t>
            </a:r>
          </a:p>
          <a:p>
            <a:r>
              <a:rPr lang="en-US" sz="1200" dirty="0">
                <a:solidFill>
                  <a:schemeClr val="accent2">
                    <a:lumMod val="75000"/>
                  </a:schemeClr>
                </a:solidFill>
                <a:latin typeface="Calibri" panose="020F0502020204030204" pitchFamily="34" charset="0"/>
                <a:cs typeface="Calibri" panose="020F0502020204030204" pitchFamily="34" charset="0"/>
              </a:rPr>
              <a:t> </a:t>
            </a:r>
          </a:p>
          <a:p>
            <a:r>
              <a:rPr lang="en-US" sz="1200" dirty="0">
                <a:solidFill>
                  <a:schemeClr val="accent2">
                    <a:lumMod val="75000"/>
                  </a:schemeClr>
                </a:solidFill>
                <a:latin typeface="Calibri" panose="020F0502020204030204" pitchFamily="34" charset="0"/>
                <a:cs typeface="Calibri" panose="020F0502020204030204" pitchFamily="34" charset="0"/>
              </a:rPr>
              <a:t>Planning for 2024 is in full force!  We are planning for our new Fun Guide that will come out in September.  We are always getting ready for the next thing…never a dull moment!</a:t>
            </a:r>
          </a:p>
          <a:p>
            <a:r>
              <a:rPr lang="en-US" dirty="0"/>
              <a:t> </a:t>
            </a:r>
          </a:p>
          <a:p>
            <a:endParaRPr lang="en-US" b="1" u="sng" dirty="0">
              <a:solidFill>
                <a:schemeClr val="accent2">
                  <a:lumMod val="75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0929971"/>
      </p:ext>
    </p:extLst>
  </p:cSld>
  <p:clrMapOvr>
    <a:masterClrMapping/>
  </p:clrMapOvr>
</p:sld>
</file>

<file path=ppt/theme/theme1.xml><?xml version="1.0" encoding="utf-8"?>
<a:theme xmlns:a="http://schemas.openxmlformats.org/drawingml/2006/main" name="Badge">
  <a:themeElements>
    <a:clrScheme name="Badge">
      <a:dk1>
        <a:sysClr val="windowText" lastClr="000000"/>
      </a:dk1>
      <a:lt1>
        <a:sysClr val="window" lastClr="FFFFFF"/>
      </a:lt1>
      <a:dk2>
        <a:srgbClr val="0B082E"/>
      </a:dk2>
      <a:lt2>
        <a:srgbClr val="F3F3F2"/>
      </a:lt2>
      <a:accent1>
        <a:srgbClr val="62B4C6"/>
      </a:accent1>
      <a:accent2>
        <a:srgbClr val="1B376E"/>
      </a:accent2>
      <a:accent3>
        <a:srgbClr val="9EBE55"/>
      </a:accent3>
      <a:accent4>
        <a:srgbClr val="C65E5E"/>
      </a:accent4>
      <a:accent5>
        <a:srgbClr val="D3BA55"/>
      </a:accent5>
      <a:accent6>
        <a:srgbClr val="96648A"/>
      </a:accent6>
      <a:hlink>
        <a:srgbClr val="62B4C6"/>
      </a:hlink>
      <a:folHlink>
        <a:srgbClr val="96648A"/>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D71F8F05-6246-47AF-9E68-E57F6C93F792}"/>
    </a:ext>
  </a:extLst>
</a:theme>
</file>

<file path=docProps/app.xml><?xml version="1.0" encoding="utf-8"?>
<Properties xmlns="http://schemas.openxmlformats.org/officeDocument/2006/extended-properties" xmlns:vt="http://schemas.openxmlformats.org/officeDocument/2006/docPropsVTypes">
  <Template/>
  <TotalTime>365</TotalTime>
  <Words>1572</Words>
  <Application>Microsoft Office PowerPoint</Application>
  <PresentationFormat>Widescreen</PresentationFormat>
  <Paragraphs>147</Paragraphs>
  <Slides>11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Arial</vt:lpstr>
      <vt:lpstr>Arial Rounded MT Bold</vt:lpstr>
      <vt:lpstr>Calibri</vt:lpstr>
      <vt:lpstr>Gill Sans MT</vt:lpstr>
      <vt:lpstr>Impact</vt:lpstr>
      <vt:lpstr>Symbol</vt:lpstr>
      <vt:lpstr>Badge</vt:lpstr>
      <vt:lpstr>PowerPoint Presentation</vt:lpstr>
      <vt:lpstr>FACILITY Reservations </vt:lpstr>
      <vt:lpstr>Marketing</vt:lpstr>
      <vt:lpstr>PowerPoint Presentation</vt:lpstr>
      <vt:lpstr>FITNESS  AND  AQUATICS </vt:lpstr>
      <vt:lpstr>Recreation pROGRAMS </vt:lpstr>
      <vt:lpstr>Recreation pROGRAMS CONTINUED  </vt:lpstr>
      <vt:lpstr>RecreatioN,  Events, &amp; pROGRAMS </vt:lpstr>
      <vt:lpstr>Community events </vt:lpstr>
      <vt:lpstr>Community events continued </vt:lpstr>
      <vt:lpstr>HUMAN RESOURCES REPORT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Marketing</dc:title>
  <dc:creator>Victoria Ratliff</dc:creator>
  <cp:lastModifiedBy>Brooke Willis</cp:lastModifiedBy>
  <cp:revision>18</cp:revision>
  <dcterms:created xsi:type="dcterms:W3CDTF">2024-05-13T14:20:53Z</dcterms:created>
  <dcterms:modified xsi:type="dcterms:W3CDTF">2024-08-15T14:45:58Z</dcterms:modified>
</cp:coreProperties>
</file>