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9" r:id="rId2"/>
    <p:sldId id="263" r:id="rId3"/>
    <p:sldId id="274" r:id="rId4"/>
    <p:sldId id="279" r:id="rId5"/>
    <p:sldId id="268" r:id="rId6"/>
    <p:sldId id="277" r:id="rId7"/>
    <p:sldId id="269"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0"/>
    <p:restoredTop sz="96405"/>
  </p:normalViewPr>
  <p:slideViewPr>
    <p:cSldViewPr snapToGrid="0">
      <p:cViewPr varScale="1">
        <p:scale>
          <a:sx n="113" d="100"/>
          <a:sy n="113" d="100"/>
        </p:scale>
        <p:origin x="5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6/18/2025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14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94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955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698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6/18/2025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08386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927328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33640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6/18/2025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360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6/18/2025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53251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6/18/2025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92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6/18/2025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60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revistas.ufcg.edu.br/ch/index.php/Leia/index?fbclid=IwAR14-uRVpZLtzoLGWPqk4vYrlFtbkhlLwKceDbh02_MMfsXXSAfbzn8_DF4"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ngimg.com/download/19795" TargetMode="External"/><Relationship Id="rId5" Type="http://schemas.openxmlformats.org/officeDocument/2006/relationships/image" Target="../media/image7.png"/><Relationship Id="rId10" Type="http://schemas.openxmlformats.org/officeDocument/2006/relationships/hyperlink" Target="https://pngimg.com/download/94160" TargetMode="External"/><Relationship Id="rId4" Type="http://schemas.openxmlformats.org/officeDocument/2006/relationships/hyperlink" Target="https://pixabay.com/en/facebook-icon-symbol-media-3383596/"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A440B8-CBAB-E0CE-9B13-592BAD15F202}"/>
              </a:ext>
            </a:extLst>
          </p:cNvPr>
          <p:cNvSpPr>
            <a:spLocks noGrp="1"/>
          </p:cNvSpPr>
          <p:nvPr>
            <p:ph type="subTitle" idx="1"/>
          </p:nvPr>
        </p:nvSpPr>
        <p:spPr/>
        <p:txBody>
          <a:bodyPr>
            <a:normAutofit fontScale="85000" lnSpcReduction="10000"/>
          </a:bodyPr>
          <a:lstStyle/>
          <a:p>
            <a:r>
              <a:rPr lang="en-US" sz="3200" b="0" dirty="0">
                <a:latin typeface="Arial Rounded MT Bold" panose="020F0704030504030204" pitchFamily="34" charset="0"/>
              </a:rPr>
              <a:t>March 2025 Park board Meeting</a:t>
            </a:r>
          </a:p>
        </p:txBody>
      </p:sp>
      <p:sp>
        <p:nvSpPr>
          <p:cNvPr id="12" name="Rectangle 1">
            <a:extLst>
              <a:ext uri="{FF2B5EF4-FFF2-40B4-BE49-F238E27FC236}">
                <a16:creationId xmlns:a16="http://schemas.microsoft.com/office/drawing/2014/main" id="{D456CD0C-CF39-487E-9229-1132A48AE6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957A555-98C5-4784-A21D-85A86ED781A3}"/>
              </a:ext>
            </a:extLst>
          </p:cNvPr>
          <p:cNvSpPr txBox="1"/>
          <p:nvPr/>
        </p:nvSpPr>
        <p:spPr>
          <a:xfrm>
            <a:off x="4042218" y="1885950"/>
            <a:ext cx="4391025" cy="2862322"/>
          </a:xfrm>
          <a:prstGeom prst="rect">
            <a:avLst/>
          </a:prstGeom>
          <a:noFill/>
        </p:spPr>
        <p:txBody>
          <a:bodyPr wrap="square" rtlCol="0">
            <a:spAutoFit/>
          </a:bodyPr>
          <a:lstStyle/>
          <a:p>
            <a:pPr algn="ctr"/>
            <a:r>
              <a:rPr lang="en-US" sz="6000" dirty="0">
                <a:latin typeface="Arial Rounded MT Bold" panose="020F0704030504030204" pitchFamily="34" charset="0"/>
              </a:rPr>
              <a:t>Franklin Parks and Recreation </a:t>
            </a:r>
          </a:p>
        </p:txBody>
      </p:sp>
    </p:spTree>
    <p:extLst>
      <p:ext uri="{BB962C8B-B14F-4D97-AF65-F5344CB8AC3E}">
        <p14:creationId xmlns:p14="http://schemas.microsoft.com/office/powerpoint/2010/main" val="43384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FACILITY Reservations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173216" y="735889"/>
            <a:ext cx="5760984" cy="5386222"/>
          </a:xfrm>
        </p:spPr>
        <p:txBody>
          <a:bodyPr>
            <a:normAutofit fontScale="70000" lnSpcReduction="20000"/>
          </a:bodyPr>
          <a:lstStyle/>
          <a:p>
            <a:pPr marL="342900" marR="0" lvl="0" indent="-342900">
              <a:spcBef>
                <a:spcPts val="0"/>
              </a:spcBef>
              <a:spcAft>
                <a:spcPts val="0"/>
              </a:spcAft>
              <a:buFont typeface="Symbol" panose="05050102010706020507" pitchFamily="18" charset="2"/>
              <a:buChar char=""/>
            </a:pPr>
            <a:r>
              <a:rPr lang="en-US" sz="3400" dirty="0">
                <a:solidFill>
                  <a:schemeClr val="accent2"/>
                </a:solidFill>
                <a:effectLst/>
                <a:latin typeface="Calibri" panose="020F0502020204030204" pitchFamily="34" charset="0"/>
                <a:ea typeface="Times New Roman" panose="02020603050405020304" pitchFamily="18" charset="0"/>
              </a:rPr>
              <a:t>All exercise classes have been moved to Beeson Hall for the summer due to camp taking over the Theater. So far, everything has been going pretty well with having classes in the morning/evening and then camp in there during the day for rainy days.</a:t>
            </a:r>
            <a:endParaRPr lang="en-US" sz="3400" dirty="0">
              <a:solidFill>
                <a:schemeClr val="accent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400" dirty="0">
                <a:solidFill>
                  <a:schemeClr val="accent2"/>
                </a:solidFill>
                <a:effectLst/>
                <a:latin typeface="Calibri" panose="020F0502020204030204" pitchFamily="34" charset="0"/>
                <a:ea typeface="Times New Roman" panose="02020603050405020304" pitchFamily="18" charset="0"/>
              </a:rPr>
              <a:t>Concessions at Scott Park will be done at the end of this month. They will be having the Mercer Tournament out there on the 28</a:t>
            </a:r>
            <a:r>
              <a:rPr lang="en-US" sz="3400" baseline="30000" dirty="0">
                <a:solidFill>
                  <a:schemeClr val="accent2"/>
                </a:solidFill>
                <a:effectLst/>
                <a:latin typeface="Calibri" panose="020F0502020204030204" pitchFamily="34" charset="0"/>
                <a:ea typeface="Times New Roman" panose="02020603050405020304" pitchFamily="18" charset="0"/>
              </a:rPr>
              <a:t>th</a:t>
            </a:r>
            <a:r>
              <a:rPr lang="en-US" sz="3400" dirty="0">
                <a:solidFill>
                  <a:schemeClr val="accent2"/>
                </a:solidFill>
                <a:effectLst/>
                <a:latin typeface="Calibri" panose="020F0502020204030204" pitchFamily="34" charset="0"/>
                <a:ea typeface="Times New Roman" panose="02020603050405020304" pitchFamily="18" charset="0"/>
              </a:rPr>
              <a:t> and 29</a:t>
            </a:r>
            <a:r>
              <a:rPr lang="en-US" sz="3400" baseline="30000" dirty="0">
                <a:solidFill>
                  <a:schemeClr val="accent2"/>
                </a:solidFill>
                <a:effectLst/>
                <a:latin typeface="Calibri" panose="020F0502020204030204" pitchFamily="34" charset="0"/>
                <a:ea typeface="Times New Roman" panose="02020603050405020304" pitchFamily="18" charset="0"/>
              </a:rPr>
              <a:t>th</a:t>
            </a:r>
            <a:r>
              <a:rPr lang="en-US" sz="3400" dirty="0">
                <a:solidFill>
                  <a:schemeClr val="accent2"/>
                </a:solidFill>
                <a:effectLst/>
                <a:latin typeface="Calibri" panose="020F0502020204030204" pitchFamily="34" charset="0"/>
                <a:ea typeface="Times New Roman" panose="02020603050405020304" pitchFamily="18" charset="0"/>
              </a:rPr>
              <a:t> and then our season out there is finished. </a:t>
            </a:r>
            <a:endParaRPr lang="en-US" sz="3400" dirty="0">
              <a:solidFill>
                <a:schemeClr val="accent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400" dirty="0">
                <a:solidFill>
                  <a:schemeClr val="accent2"/>
                </a:solidFill>
                <a:effectLst/>
                <a:latin typeface="Calibri" panose="020F0502020204030204" pitchFamily="34" charset="0"/>
                <a:ea typeface="Times New Roman" panose="02020603050405020304" pitchFamily="18" charset="0"/>
              </a:rPr>
              <a:t>Rentals at the pool have been going okay. We have had to reschedule a few things at the pool due to weather but we’ve gotten them in as best we can.</a:t>
            </a:r>
            <a:endParaRPr lang="en-US" sz="3400" dirty="0">
              <a:solidFill>
                <a:schemeClr val="accent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4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Jamie </a:t>
            </a:r>
          </a:p>
        </p:txBody>
      </p:sp>
    </p:spTree>
    <p:extLst>
      <p:ext uri="{BB962C8B-B14F-4D97-AF65-F5344CB8AC3E}">
        <p14:creationId xmlns:p14="http://schemas.microsoft.com/office/powerpoint/2010/main" val="235755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9306DE-6562-46A1-A041-4F797F1353F2}"/>
              </a:ext>
            </a:extLst>
          </p:cNvPr>
          <p:cNvSpPr txBox="1"/>
          <p:nvPr/>
        </p:nvSpPr>
        <p:spPr>
          <a:xfrm>
            <a:off x="2795228" y="668385"/>
            <a:ext cx="2108159" cy="3600986"/>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Sent: 3,534</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Opened: 1,570 (48%)</a:t>
            </a:r>
          </a:p>
          <a:p>
            <a:r>
              <a:rPr lang="en-US" sz="14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Clicked: 134 (8.5%)</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Most opened links: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June Fitness Calendar</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Aquacise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Aquatic Programs </a:t>
            </a:r>
          </a:p>
          <a:p>
            <a:pPr marL="285750" indent="-285750">
              <a:buFont typeface="Arial" panose="020B0604020202020204" pitchFamily="34" charset="0"/>
              <a:buChar char="•"/>
            </a:pPr>
            <a:r>
              <a:rPr lang="en-US" sz="1400" dirty="0" err="1">
                <a:latin typeface="Calibri" panose="020F0502020204030204" pitchFamily="34" charset="0"/>
                <a:cs typeface="Calibri" panose="020F0502020204030204" pitchFamily="34" charset="0"/>
              </a:rPr>
              <a:t>Cruisin</a:t>
            </a:r>
            <a:r>
              <a:rPr lang="en-US" sz="1400" dirty="0">
                <a:latin typeface="Calibri" panose="020F0502020204030204" pitchFamily="34" charset="0"/>
                <a:cs typeface="Calibri" panose="020F0502020204030204" pitchFamily="34" charset="0"/>
              </a:rPr>
              <a:t> the Amp poster</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New Sign Ups : 4 </a:t>
            </a:r>
          </a:p>
          <a:p>
            <a:endParaRPr lang="en-US" dirty="0"/>
          </a:p>
        </p:txBody>
      </p:sp>
      <p:sp>
        <p:nvSpPr>
          <p:cNvPr id="7" name="Oval 6">
            <a:extLst>
              <a:ext uri="{FF2B5EF4-FFF2-40B4-BE49-F238E27FC236}">
                <a16:creationId xmlns:a16="http://schemas.microsoft.com/office/drawing/2014/main" id="{C1361373-532F-4A04-93BF-EDF29F930D89}"/>
              </a:ext>
            </a:extLst>
          </p:cNvPr>
          <p:cNvSpPr/>
          <p:nvPr/>
        </p:nvSpPr>
        <p:spPr>
          <a:xfrm>
            <a:off x="1844758" y="2700205"/>
            <a:ext cx="915301" cy="145758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Bent 2">
            <a:extLst>
              <a:ext uri="{FF2B5EF4-FFF2-40B4-BE49-F238E27FC236}">
                <a16:creationId xmlns:a16="http://schemas.microsoft.com/office/drawing/2014/main" id="{116E3F9B-6B3F-46FA-B69D-8C5733BC2A49}"/>
              </a:ext>
            </a:extLst>
          </p:cNvPr>
          <p:cNvSpPr/>
          <p:nvPr/>
        </p:nvSpPr>
        <p:spPr>
          <a:xfrm rot="10800000">
            <a:off x="2334062" y="4110429"/>
            <a:ext cx="1583676" cy="6951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4236B43-C87C-41ED-A8FF-BB675EA6BA0F}"/>
              </a:ext>
            </a:extLst>
          </p:cNvPr>
          <p:cNvPicPr>
            <a:picLocks noChangeAspect="1"/>
          </p:cNvPicPr>
          <p:nvPr/>
        </p:nvPicPr>
        <p:blipFill>
          <a:blip r:embed="rId2"/>
          <a:stretch>
            <a:fillRect/>
          </a:stretch>
        </p:blipFill>
        <p:spPr>
          <a:xfrm>
            <a:off x="5022664" y="146086"/>
            <a:ext cx="3133162" cy="4856666"/>
          </a:xfrm>
          <a:prstGeom prst="rect">
            <a:avLst/>
          </a:prstGeom>
        </p:spPr>
      </p:pic>
      <p:pic>
        <p:nvPicPr>
          <p:cNvPr id="12" name="Picture 11">
            <a:extLst>
              <a:ext uri="{FF2B5EF4-FFF2-40B4-BE49-F238E27FC236}">
                <a16:creationId xmlns:a16="http://schemas.microsoft.com/office/drawing/2014/main" id="{3D527EF3-19CD-4802-A6FA-CA94B5A4297E}"/>
              </a:ext>
            </a:extLst>
          </p:cNvPr>
          <p:cNvPicPr>
            <a:picLocks noChangeAspect="1"/>
          </p:cNvPicPr>
          <p:nvPr/>
        </p:nvPicPr>
        <p:blipFill>
          <a:blip r:embed="rId3"/>
          <a:stretch>
            <a:fillRect/>
          </a:stretch>
        </p:blipFill>
        <p:spPr>
          <a:xfrm>
            <a:off x="6729144" y="5482624"/>
            <a:ext cx="5060119" cy="1268078"/>
          </a:xfrm>
          <a:prstGeom prst="rect">
            <a:avLst/>
          </a:prstGeom>
        </p:spPr>
      </p:pic>
      <p:pic>
        <p:nvPicPr>
          <p:cNvPr id="13" name="Picture 12">
            <a:extLst>
              <a:ext uri="{FF2B5EF4-FFF2-40B4-BE49-F238E27FC236}">
                <a16:creationId xmlns:a16="http://schemas.microsoft.com/office/drawing/2014/main" id="{84183E38-A808-4395-900E-78807DA5D9EB}"/>
              </a:ext>
            </a:extLst>
          </p:cNvPr>
          <p:cNvPicPr>
            <a:picLocks noChangeAspect="1"/>
          </p:cNvPicPr>
          <p:nvPr/>
        </p:nvPicPr>
        <p:blipFill>
          <a:blip r:embed="rId4"/>
          <a:stretch>
            <a:fillRect/>
          </a:stretch>
        </p:blipFill>
        <p:spPr>
          <a:xfrm>
            <a:off x="8637028" y="207244"/>
            <a:ext cx="3042168" cy="3950550"/>
          </a:xfrm>
          <a:prstGeom prst="rect">
            <a:avLst/>
          </a:prstGeom>
        </p:spPr>
      </p:pic>
      <p:sp>
        <p:nvSpPr>
          <p:cNvPr id="14" name="TextBox 13">
            <a:extLst>
              <a:ext uri="{FF2B5EF4-FFF2-40B4-BE49-F238E27FC236}">
                <a16:creationId xmlns:a16="http://schemas.microsoft.com/office/drawing/2014/main" id="{3829C3DA-2AB8-4C5E-94AB-D76BBA549E10}"/>
              </a:ext>
            </a:extLst>
          </p:cNvPr>
          <p:cNvSpPr txBox="1"/>
          <p:nvPr/>
        </p:nvSpPr>
        <p:spPr>
          <a:xfrm>
            <a:off x="8725414" y="4157794"/>
            <a:ext cx="2865396" cy="584775"/>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Created this graphic for the new AAC building ribbon cutting! </a:t>
            </a:r>
          </a:p>
        </p:txBody>
      </p:sp>
      <p:sp>
        <p:nvSpPr>
          <p:cNvPr id="15" name="TextBox 14">
            <a:extLst>
              <a:ext uri="{FF2B5EF4-FFF2-40B4-BE49-F238E27FC236}">
                <a16:creationId xmlns:a16="http://schemas.microsoft.com/office/drawing/2014/main" id="{1A8BBEFD-4959-4C8F-B4E5-686AE5BB397C}"/>
              </a:ext>
            </a:extLst>
          </p:cNvPr>
          <p:cNvSpPr txBox="1"/>
          <p:nvPr/>
        </p:nvSpPr>
        <p:spPr>
          <a:xfrm>
            <a:off x="3917738" y="5738791"/>
            <a:ext cx="3072750" cy="95410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With the help of Curtis and Holly, I created a new entrance to the Beer &amp; Wine Garden, with new updated signage!</a:t>
            </a:r>
          </a:p>
        </p:txBody>
      </p:sp>
      <p:sp>
        <p:nvSpPr>
          <p:cNvPr id="16" name="TextBox 15">
            <a:extLst>
              <a:ext uri="{FF2B5EF4-FFF2-40B4-BE49-F238E27FC236}">
                <a16:creationId xmlns:a16="http://schemas.microsoft.com/office/drawing/2014/main" id="{5CAC6A6B-AACE-4C83-8FDC-5102B0B9EB56}"/>
              </a:ext>
            </a:extLst>
          </p:cNvPr>
          <p:cNvSpPr txBox="1"/>
          <p:nvPr/>
        </p:nvSpPr>
        <p:spPr>
          <a:xfrm>
            <a:off x="5178017" y="4974846"/>
            <a:ext cx="2686989" cy="338554"/>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Poster for Firecracker Festival!</a:t>
            </a:r>
          </a:p>
        </p:txBody>
      </p:sp>
      <p:pic>
        <p:nvPicPr>
          <p:cNvPr id="17" name="Picture 16">
            <a:extLst>
              <a:ext uri="{FF2B5EF4-FFF2-40B4-BE49-F238E27FC236}">
                <a16:creationId xmlns:a16="http://schemas.microsoft.com/office/drawing/2014/main" id="{11D94726-7160-4514-831B-A2518A05B126}"/>
              </a:ext>
            </a:extLst>
          </p:cNvPr>
          <p:cNvPicPr>
            <a:picLocks noChangeAspect="1"/>
          </p:cNvPicPr>
          <p:nvPr/>
        </p:nvPicPr>
        <p:blipFill>
          <a:blip r:embed="rId5"/>
          <a:stretch>
            <a:fillRect/>
          </a:stretch>
        </p:blipFill>
        <p:spPr>
          <a:xfrm>
            <a:off x="307636" y="132292"/>
            <a:ext cx="2006390" cy="6593414"/>
          </a:xfrm>
          <a:prstGeom prst="rect">
            <a:avLst/>
          </a:prstGeom>
        </p:spPr>
      </p:pic>
    </p:spTree>
    <p:extLst>
      <p:ext uri="{BB962C8B-B14F-4D97-AF65-F5344CB8AC3E}">
        <p14:creationId xmlns:p14="http://schemas.microsoft.com/office/powerpoint/2010/main" val="58687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72F215-4FD5-4B66-88E7-20B89CCC4FC7}"/>
              </a:ext>
            </a:extLst>
          </p:cNvPr>
          <p:cNvPicPr>
            <a:picLocks noChangeAspect="1"/>
          </p:cNvPicPr>
          <p:nvPr/>
        </p:nvPicPr>
        <p:blipFill>
          <a:blip r:embed="rId2"/>
          <a:stretch>
            <a:fillRect/>
          </a:stretch>
        </p:blipFill>
        <p:spPr>
          <a:xfrm>
            <a:off x="1061133" y="252938"/>
            <a:ext cx="10479932" cy="1713124"/>
          </a:xfrm>
          <a:prstGeom prst="rect">
            <a:avLst/>
          </a:prstGeom>
        </p:spPr>
      </p:pic>
      <p:sp>
        <p:nvSpPr>
          <p:cNvPr id="2" name="Title 1">
            <a:extLst>
              <a:ext uri="{FF2B5EF4-FFF2-40B4-BE49-F238E27FC236}">
                <a16:creationId xmlns:a16="http://schemas.microsoft.com/office/drawing/2014/main" id="{42D93EB9-2D57-4620-91BD-7385F2B21623}"/>
              </a:ext>
            </a:extLst>
          </p:cNvPr>
          <p:cNvSpPr>
            <a:spLocks noGrp="1"/>
          </p:cNvSpPr>
          <p:nvPr>
            <p:ph type="title"/>
          </p:nvPr>
        </p:nvSpPr>
        <p:spPr>
          <a:xfrm>
            <a:off x="5883812" y="683523"/>
            <a:ext cx="1923438" cy="516103"/>
          </a:xfrm>
        </p:spPr>
        <p:txBody>
          <a:bodyPr>
            <a:normAutofit/>
          </a:bodyPr>
          <a:lstStyle/>
          <a:p>
            <a:r>
              <a:rPr lang="en-US" sz="2000" dirty="0">
                <a:solidFill>
                  <a:schemeClr val="accent1"/>
                </a:solidFill>
                <a:latin typeface="Arial Rounded MT Bold" panose="020F0704030504030204" pitchFamily="34" charset="0"/>
              </a:rPr>
              <a:t>- Victoria </a:t>
            </a:r>
          </a:p>
        </p:txBody>
      </p:sp>
      <p:sp>
        <p:nvSpPr>
          <p:cNvPr id="4" name="Rectangle 3">
            <a:extLst>
              <a:ext uri="{FF2B5EF4-FFF2-40B4-BE49-F238E27FC236}">
                <a16:creationId xmlns:a16="http://schemas.microsoft.com/office/drawing/2014/main" id="{FEC1EFB2-ADFA-43C2-9BE9-453FD839CB63}"/>
              </a:ext>
            </a:extLst>
          </p:cNvPr>
          <p:cNvSpPr/>
          <p:nvPr/>
        </p:nvSpPr>
        <p:spPr>
          <a:xfrm>
            <a:off x="2298470" y="1546656"/>
            <a:ext cx="6096000" cy="2031325"/>
          </a:xfrm>
          <a:prstGeom prst="rect">
            <a:avLst/>
          </a:prstGeom>
        </p:spPr>
        <p:txBody>
          <a:bodyPr>
            <a:spAutoFit/>
          </a:bodyPr>
          <a:lstStyle/>
          <a:p>
            <a:r>
              <a:rPr lang="en-US" sz="2000" u="sng" dirty="0">
                <a:latin typeface="Calibri" panose="020F0502020204030204" pitchFamily="34" charset="0"/>
                <a:cs typeface="Calibri" panose="020F0502020204030204" pitchFamily="34" charset="0"/>
              </a:rPr>
              <a:t>Facebook:</a:t>
            </a:r>
          </a:p>
          <a:p>
            <a:r>
              <a:rPr lang="en-US" sz="1600" dirty="0">
                <a:latin typeface="Calibri" panose="020F0502020204030204" pitchFamily="34" charset="0"/>
                <a:cs typeface="Calibri" panose="020F0502020204030204" pitchFamily="34" charset="0"/>
              </a:rPr>
              <a:t>Franklin Parks &amp; Recreation</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Follower Count: 18, 308 (+388)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Like Count: 14,634  (+191)</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Most liked post: “Long Live Amp Concert”</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Number of Likes: 267</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Number of shares: 46</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Number of comments: 24</a:t>
            </a:r>
          </a:p>
        </p:txBody>
      </p:sp>
      <p:sp>
        <p:nvSpPr>
          <p:cNvPr id="6" name="Rectangle 5">
            <a:extLst>
              <a:ext uri="{FF2B5EF4-FFF2-40B4-BE49-F238E27FC236}">
                <a16:creationId xmlns:a16="http://schemas.microsoft.com/office/drawing/2014/main" id="{9A45F4C1-E85F-422D-BC6A-D3CC610330D3}"/>
              </a:ext>
            </a:extLst>
          </p:cNvPr>
          <p:cNvSpPr/>
          <p:nvPr/>
        </p:nvSpPr>
        <p:spPr>
          <a:xfrm>
            <a:off x="6845531" y="1546656"/>
            <a:ext cx="4355869" cy="2246769"/>
          </a:xfrm>
          <a:prstGeom prst="rect">
            <a:avLst/>
          </a:prstGeom>
        </p:spPr>
        <p:txBody>
          <a:bodyPr wrap="square">
            <a:spAutoFit/>
          </a:bodyPr>
          <a:lstStyle/>
          <a:p>
            <a:r>
              <a:rPr lang="en-US" sz="2000" u="sng" dirty="0">
                <a:latin typeface="Calibri" panose="020F0502020204030204" pitchFamily="34" charset="0"/>
                <a:cs typeface="Calibri" panose="020F0502020204030204" pitchFamily="34" charset="0"/>
              </a:rPr>
              <a:t>Instagram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franklinparksin</a:t>
            </a: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Follower Count: 1,980 (+79)</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Most liked post: “Show me how you break it down, FFAC </a:t>
            </a:r>
            <a:r>
              <a:rPr lang="en-US" sz="1600" dirty="0" err="1">
                <a:latin typeface="Calibri" panose="020F0502020204030204" pitchFamily="34" charset="0"/>
                <a:cs typeface="Calibri" panose="020F0502020204030204" pitchFamily="34" charset="0"/>
              </a:rPr>
              <a:t>Tikok</a:t>
            </a:r>
            <a:r>
              <a:rPr lang="en-US" sz="16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Number of likes: 159</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Number of comments: 5</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Number of sends: 22</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Accounts reached: 4,903</a:t>
            </a:r>
          </a:p>
        </p:txBody>
      </p:sp>
      <p:pic>
        <p:nvPicPr>
          <p:cNvPr id="7" name="Content Placeholder 9">
            <a:extLst>
              <a:ext uri="{FF2B5EF4-FFF2-40B4-BE49-F238E27FC236}">
                <a16:creationId xmlns:a16="http://schemas.microsoft.com/office/drawing/2014/main" id="{AD3B6DAF-EF6F-475B-AF78-E86CCC90C5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19218" y="1360560"/>
            <a:ext cx="605502" cy="605502"/>
          </a:xfrm>
          <a:prstGeom prst="rect">
            <a:avLst/>
          </a:prstGeom>
        </p:spPr>
      </p:pic>
      <p:pic>
        <p:nvPicPr>
          <p:cNvPr id="8" name="Picture 7">
            <a:extLst>
              <a:ext uri="{FF2B5EF4-FFF2-40B4-BE49-F238E27FC236}">
                <a16:creationId xmlns:a16="http://schemas.microsoft.com/office/drawing/2014/main" id="{AA313C90-5E83-414B-B5F2-50CBC7CA6A0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96000" y="1331451"/>
            <a:ext cx="635047" cy="634611"/>
          </a:xfrm>
          <a:prstGeom prst="rect">
            <a:avLst/>
          </a:prstGeom>
        </p:spPr>
      </p:pic>
      <p:sp>
        <p:nvSpPr>
          <p:cNvPr id="9" name="Rectangle 8">
            <a:extLst>
              <a:ext uri="{FF2B5EF4-FFF2-40B4-BE49-F238E27FC236}">
                <a16:creationId xmlns:a16="http://schemas.microsoft.com/office/drawing/2014/main" id="{44FBEEF4-2867-49FC-A7B2-582B61C7F258}"/>
              </a:ext>
            </a:extLst>
          </p:cNvPr>
          <p:cNvSpPr/>
          <p:nvPr/>
        </p:nvSpPr>
        <p:spPr>
          <a:xfrm>
            <a:off x="2298470" y="4056091"/>
            <a:ext cx="3797530" cy="1877437"/>
          </a:xfrm>
          <a:prstGeom prst="rect">
            <a:avLst/>
          </a:prstGeom>
        </p:spPr>
        <p:txBody>
          <a:bodyPr wrap="square">
            <a:spAutoFit/>
          </a:bodyPr>
          <a:lstStyle/>
          <a:p>
            <a:r>
              <a:rPr lang="en-US" sz="2000" u="sng" dirty="0">
                <a:latin typeface="Calibri" panose="020F0502020204030204" pitchFamily="34" charset="0"/>
                <a:cs typeface="Calibri" panose="020F0502020204030204" pitchFamily="34" charset="0"/>
              </a:rPr>
              <a:t>Twitter (x): </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franklinparksin</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Follower Count: 1,062 (+1)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Most liked post: Summer Concert Series Announcement</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Number of Likes: 8</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Number of Impressions: 790</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Number of replies: 0</a:t>
            </a:r>
          </a:p>
        </p:txBody>
      </p:sp>
      <p:pic>
        <p:nvPicPr>
          <p:cNvPr id="10" name="Picture 9">
            <a:extLst>
              <a:ext uri="{FF2B5EF4-FFF2-40B4-BE49-F238E27FC236}">
                <a16:creationId xmlns:a16="http://schemas.microsoft.com/office/drawing/2014/main" id="{C7D48711-51AB-447F-90CA-49865A4E4CE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619218" y="3793186"/>
            <a:ext cx="696278" cy="696278"/>
          </a:xfrm>
          <a:prstGeom prst="rect">
            <a:avLst/>
          </a:prstGeom>
        </p:spPr>
      </p:pic>
      <p:sp>
        <p:nvSpPr>
          <p:cNvPr id="11" name="Rectangle 10">
            <a:extLst>
              <a:ext uri="{FF2B5EF4-FFF2-40B4-BE49-F238E27FC236}">
                <a16:creationId xmlns:a16="http://schemas.microsoft.com/office/drawing/2014/main" id="{700F6114-8AE8-4657-A80A-1037957BA121}"/>
              </a:ext>
            </a:extLst>
          </p:cNvPr>
          <p:cNvSpPr/>
          <p:nvPr/>
        </p:nvSpPr>
        <p:spPr>
          <a:xfrm>
            <a:off x="7030107" y="3925011"/>
            <a:ext cx="4662360" cy="2616101"/>
          </a:xfrm>
          <a:prstGeom prst="rect">
            <a:avLst/>
          </a:prstGeom>
        </p:spPr>
        <p:txBody>
          <a:bodyPr wrap="square">
            <a:spAutoFit/>
          </a:bodyPr>
          <a:lstStyle/>
          <a:p>
            <a:r>
              <a:rPr lang="en-US" sz="2000" u="sng" dirty="0" err="1">
                <a:latin typeface="Calibri" panose="020F0502020204030204" pitchFamily="34" charset="0"/>
                <a:cs typeface="Calibri" panose="020F0502020204030204" pitchFamily="34" charset="0"/>
              </a:rPr>
              <a:t>TikTok</a:t>
            </a:r>
            <a:r>
              <a:rPr lang="en-US" sz="2000" u="sng"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franklinparksin</a:t>
            </a:r>
            <a:endParaRPr lang="en-US" sz="20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Franklin Parks &amp; Recreation</a:t>
            </a:r>
          </a:p>
          <a:p>
            <a:r>
              <a:rPr lang="en-US" sz="1600" dirty="0">
                <a:latin typeface="Calibri" panose="020F0502020204030204" pitchFamily="34" charset="0"/>
                <a:cs typeface="Calibri" panose="020F0502020204030204" pitchFamily="34" charset="0"/>
              </a:rPr>
              <a:t>Follower Count: 1,020 (+5)</a:t>
            </a:r>
          </a:p>
          <a:p>
            <a:r>
              <a:rPr lang="en-US" sz="1600" dirty="0">
                <a:latin typeface="Calibri" panose="020F0502020204030204" pitchFamily="34" charset="0"/>
                <a:cs typeface="Calibri" panose="020F0502020204030204" pitchFamily="34" charset="0"/>
              </a:rPr>
              <a:t>Like Count: 2,212 (+131)</a:t>
            </a:r>
          </a:p>
          <a:p>
            <a:r>
              <a:rPr lang="en-US" sz="1600" dirty="0">
                <a:latin typeface="Calibri" panose="020F0502020204030204" pitchFamily="34" charset="0"/>
                <a:cs typeface="Calibri" panose="020F0502020204030204" pitchFamily="34" charset="0"/>
              </a:rPr>
              <a:t>Most viewed post: “Show me how you break it down, FFAC </a:t>
            </a:r>
            <a:r>
              <a:rPr lang="en-US" sz="1600" dirty="0" err="1">
                <a:latin typeface="Calibri" panose="020F0502020204030204" pitchFamily="34" charset="0"/>
                <a:cs typeface="Calibri" panose="020F0502020204030204" pitchFamily="34" charset="0"/>
              </a:rPr>
              <a:t>Tikok</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Number of views: 568</a:t>
            </a:r>
          </a:p>
          <a:p>
            <a:r>
              <a:rPr lang="en-US" sz="1600" dirty="0">
                <a:latin typeface="Calibri" panose="020F0502020204030204" pitchFamily="34" charset="0"/>
                <a:cs typeface="Calibri" panose="020F0502020204030204" pitchFamily="34" charset="0"/>
              </a:rPr>
              <a:t>Number of likes: 23</a:t>
            </a:r>
          </a:p>
          <a:p>
            <a:r>
              <a:rPr lang="en-US" sz="1600" dirty="0">
                <a:latin typeface="Calibri" panose="020F0502020204030204" pitchFamily="34" charset="0"/>
                <a:cs typeface="Calibri" panose="020F0502020204030204" pitchFamily="34" charset="0"/>
              </a:rPr>
              <a:t>Number of saves: 1</a:t>
            </a:r>
          </a:p>
          <a:p>
            <a:r>
              <a:rPr lang="en-US" sz="1600" dirty="0">
                <a:latin typeface="Calibri" panose="020F0502020204030204" pitchFamily="34" charset="0"/>
                <a:cs typeface="Calibri" panose="020F0502020204030204" pitchFamily="34" charset="0"/>
              </a:rPr>
              <a:t>Number of comments: 1</a:t>
            </a:r>
          </a:p>
        </p:txBody>
      </p:sp>
      <p:pic>
        <p:nvPicPr>
          <p:cNvPr id="12" name="Picture 11">
            <a:extLst>
              <a:ext uri="{FF2B5EF4-FFF2-40B4-BE49-F238E27FC236}">
                <a16:creationId xmlns:a16="http://schemas.microsoft.com/office/drawing/2014/main" id="{BE7B6CB3-12F3-4F8B-9EFC-404D55DB0B1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318853" y="3752255"/>
            <a:ext cx="603815" cy="732301"/>
          </a:xfrm>
          <a:prstGeom prst="rect">
            <a:avLst/>
          </a:prstGeom>
        </p:spPr>
      </p:pic>
      <p:sp>
        <p:nvSpPr>
          <p:cNvPr id="16" name="TextBox 15">
            <a:extLst>
              <a:ext uri="{FF2B5EF4-FFF2-40B4-BE49-F238E27FC236}">
                <a16:creationId xmlns:a16="http://schemas.microsoft.com/office/drawing/2014/main" id="{CBEFDE06-574F-4C67-98FD-FC1240583D90}"/>
              </a:ext>
            </a:extLst>
          </p:cNvPr>
          <p:cNvSpPr txBox="1"/>
          <p:nvPr/>
        </p:nvSpPr>
        <p:spPr>
          <a:xfrm>
            <a:off x="3742878" y="6235730"/>
            <a:ext cx="2457975" cy="461665"/>
          </a:xfrm>
          <a:prstGeom prst="rect">
            <a:avLst/>
          </a:prstGeom>
          <a:solidFill>
            <a:schemeClr val="accent2"/>
          </a:solidFill>
          <a:ln>
            <a:solidFill>
              <a:schemeClr val="accent2"/>
            </a:solidFill>
          </a:ln>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As of June 18</a:t>
            </a:r>
            <a:r>
              <a:rPr lang="en-US" sz="2400" baseline="30000" dirty="0">
                <a:solidFill>
                  <a:schemeClr val="bg1"/>
                </a:solidFill>
                <a:latin typeface="Calibri" panose="020F0502020204030204" pitchFamily="34" charset="0"/>
                <a:cs typeface="Calibri" panose="020F0502020204030204" pitchFamily="34" charset="0"/>
              </a:rPr>
              <a:t>th</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298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27343" y="2985863"/>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096795" y="406400"/>
            <a:ext cx="5940158" cy="5715001"/>
          </a:xfrm>
        </p:spPr>
        <p:txBody>
          <a:bodyPr>
            <a:normAutofit/>
          </a:bodyPr>
          <a:lstStyle/>
          <a:p>
            <a:pPr marL="0" indent="0">
              <a:buNone/>
            </a:pPr>
            <a:r>
              <a:rPr lang="en-US" sz="2400" b="1" u="sng" dirty="0">
                <a:solidFill>
                  <a:schemeClr val="accent2"/>
                </a:solidFill>
                <a:latin typeface="Calibri" panose="020F0502020204030204" pitchFamily="34" charset="0"/>
                <a:cs typeface="Calibri" panose="020F0502020204030204" pitchFamily="34" charset="0"/>
              </a:rPr>
              <a:t>KICKAPOO KIDS CAMP</a:t>
            </a:r>
            <a:endParaRPr lang="en-US" sz="2400" dirty="0">
              <a:solidFill>
                <a:schemeClr val="accent2"/>
              </a:solidFill>
              <a:latin typeface="Calibri" panose="020F0502020204030204" pitchFamily="34" charset="0"/>
              <a:cs typeface="Calibri" panose="020F0502020204030204" pitchFamily="34" charset="0"/>
            </a:endParaRPr>
          </a:p>
          <a:p>
            <a:r>
              <a:rPr lang="en-US" sz="2000" dirty="0">
                <a:solidFill>
                  <a:schemeClr val="accent2"/>
                </a:solidFill>
                <a:latin typeface="Calibri" panose="020F0502020204030204" pitchFamily="34" charset="0"/>
                <a:cs typeface="Calibri" panose="020F0502020204030204" pitchFamily="34" charset="0"/>
              </a:rPr>
              <a:t>Camp is full swing! If you could send all the rain somewhere else that would be great! We have had a lot of indoor days and the kids (and counselors) would love one normal week! </a:t>
            </a:r>
          </a:p>
          <a:p>
            <a:r>
              <a:rPr lang="en-US" sz="2000" dirty="0">
                <a:solidFill>
                  <a:schemeClr val="accent2"/>
                </a:solidFill>
                <a:latin typeface="Calibri" panose="020F0502020204030204" pitchFamily="34" charset="0"/>
                <a:cs typeface="Calibri" panose="020F0502020204030204" pitchFamily="34" charset="0"/>
              </a:rPr>
              <a:t>I have already received multiple emails and three sticky notes from the front desk to get on the KKC 2026 Email List. </a:t>
            </a:r>
          </a:p>
          <a:p>
            <a:r>
              <a:rPr lang="en-US" sz="2000" dirty="0">
                <a:solidFill>
                  <a:schemeClr val="accent2"/>
                </a:solidFill>
                <a:latin typeface="Calibri" panose="020F0502020204030204" pitchFamily="34" charset="0"/>
                <a:cs typeface="Calibri" panose="020F0502020204030204" pitchFamily="34" charset="0"/>
              </a:rPr>
              <a:t>We have been skating, Kids Empire, Conner Prairie, and to Rascals so far! </a:t>
            </a:r>
          </a:p>
          <a:p>
            <a:r>
              <a:rPr lang="en-US" sz="2000" dirty="0">
                <a:solidFill>
                  <a:schemeClr val="accent2"/>
                </a:solidFill>
                <a:latin typeface="Calibri" panose="020F0502020204030204" pitchFamily="34" charset="0"/>
                <a:cs typeface="Calibri" panose="020F0502020204030204" pitchFamily="34" charset="0"/>
              </a:rPr>
              <a:t>First concession stand day is                                                 Friday and the kids are so                                      excited! </a:t>
            </a: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pic>
        <p:nvPicPr>
          <p:cNvPr id="5" name="Picture 4">
            <a:extLst>
              <a:ext uri="{FF2B5EF4-FFF2-40B4-BE49-F238E27FC236}">
                <a16:creationId xmlns:a16="http://schemas.microsoft.com/office/drawing/2014/main" id="{149B821F-C579-47EC-8E1C-05BB828BB30F}"/>
              </a:ext>
            </a:extLst>
          </p:cNvPr>
          <p:cNvPicPr>
            <a:picLocks noChangeAspect="1"/>
          </p:cNvPicPr>
          <p:nvPr/>
        </p:nvPicPr>
        <p:blipFill rotWithShape="1">
          <a:blip r:embed="rId2"/>
          <a:srcRect l="6322" t="10761" r="3503" b="7874"/>
          <a:stretch/>
        </p:blipFill>
        <p:spPr>
          <a:xfrm>
            <a:off x="4632419" y="3881702"/>
            <a:ext cx="2404534" cy="2806965"/>
          </a:xfrm>
          <a:prstGeom prst="rect">
            <a:avLst/>
          </a:prstGeom>
        </p:spPr>
      </p:pic>
    </p:spTree>
    <p:extLst>
      <p:ext uri="{BB962C8B-B14F-4D97-AF65-F5344CB8AC3E}">
        <p14:creationId xmlns:p14="http://schemas.microsoft.com/office/powerpoint/2010/main" val="274802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r>
              <a:rPr lang="en-US" sz="4000" dirty="0">
                <a:latin typeface="Arial Rounded MT Bold" panose="020F0704030504030204" pitchFamily="34" charset="0"/>
              </a:rPr>
              <a:t>CONTINUED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160642" y="571499"/>
            <a:ext cx="5940158" cy="5715001"/>
          </a:xfrm>
        </p:spPr>
        <p:txBody>
          <a:bodyPr>
            <a:normAutofit/>
          </a:bodyPr>
          <a:lstStyle/>
          <a:p>
            <a:pPr marL="0" indent="0">
              <a:buNone/>
            </a:pPr>
            <a:r>
              <a:rPr lang="en-US" sz="2400" b="1" u="sng" dirty="0">
                <a:solidFill>
                  <a:schemeClr val="accent2"/>
                </a:solidFill>
                <a:latin typeface="Calibri" panose="020F0502020204030204" pitchFamily="34" charset="0"/>
                <a:cs typeface="Calibri" panose="020F0502020204030204" pitchFamily="34" charset="0"/>
              </a:rPr>
              <a:t>COMMUNITY GARDEN </a:t>
            </a:r>
            <a:endParaRPr lang="en-US" sz="2400" dirty="0">
              <a:solidFill>
                <a:schemeClr val="accent2"/>
              </a:solidFill>
              <a:latin typeface="Calibri" panose="020F0502020204030204" pitchFamily="34" charset="0"/>
              <a:cs typeface="Calibri" panose="020F0502020204030204" pitchFamily="34" charset="0"/>
            </a:endParaRPr>
          </a:p>
          <a:p>
            <a:r>
              <a:rPr lang="en-US" sz="1800" dirty="0">
                <a:solidFill>
                  <a:schemeClr val="accent2"/>
                </a:solidFill>
                <a:latin typeface="Calibri" panose="020F0502020204030204" pitchFamily="34" charset="0"/>
                <a:cs typeface="Calibri" panose="020F0502020204030204" pitchFamily="34" charset="0"/>
              </a:rPr>
              <a:t>The gardens look amazing!! Please drive by and see all the amazing things growing from our gardeners. </a:t>
            </a:r>
            <a:endParaRPr lang="en-US" sz="1200" dirty="0">
              <a:solidFill>
                <a:schemeClr val="accent2"/>
              </a:solidFill>
              <a:latin typeface="Calibri" panose="020F0502020204030204" pitchFamily="34" charset="0"/>
              <a:cs typeface="Calibri" panose="020F0502020204030204" pitchFamily="34" charset="0"/>
            </a:endParaRPr>
          </a:p>
          <a:p>
            <a:pPr marL="0" lvl="0" indent="0">
              <a:buNone/>
            </a:pPr>
            <a:r>
              <a:rPr lang="en-US" sz="2400" b="1" u="sng" dirty="0">
                <a:solidFill>
                  <a:schemeClr val="accent2"/>
                </a:solidFill>
                <a:latin typeface="Calibri" panose="020F0502020204030204" pitchFamily="34" charset="0"/>
                <a:cs typeface="Calibri" panose="020F0502020204030204" pitchFamily="34" charset="0"/>
              </a:rPr>
              <a:t>OUR TOWN PLAYERS</a:t>
            </a:r>
          </a:p>
          <a:p>
            <a:r>
              <a:rPr lang="en-US" sz="1800" dirty="0">
                <a:solidFill>
                  <a:schemeClr val="accent2"/>
                </a:solidFill>
                <a:latin typeface="Calibri" panose="020F0502020204030204" pitchFamily="34" charset="0"/>
                <a:cs typeface="Calibri" panose="020F0502020204030204" pitchFamily="34" charset="0"/>
              </a:rPr>
              <a:t>They are so excited for the New Active Adult Center Auditorium and to have their anniversary show there at the end of summer. </a:t>
            </a:r>
            <a:endParaRPr lang="en-US" sz="1600" b="1" u="sng" dirty="0">
              <a:solidFill>
                <a:schemeClr val="accent2"/>
              </a:solidFill>
              <a:latin typeface="Calibri" panose="020F0502020204030204" pitchFamily="34" charset="0"/>
              <a:cs typeface="Calibri" panose="020F0502020204030204" pitchFamily="34" charset="0"/>
            </a:endParaRPr>
          </a:p>
          <a:p>
            <a:pPr marL="0" indent="0">
              <a:buNone/>
            </a:pPr>
            <a:r>
              <a:rPr lang="en-US" sz="2800" b="1" u="sng" dirty="0">
                <a:solidFill>
                  <a:schemeClr val="accent2"/>
                </a:solidFill>
                <a:latin typeface="Calibri" panose="020F0502020204030204" pitchFamily="34" charset="0"/>
                <a:cs typeface="Calibri" panose="020F0502020204030204" pitchFamily="34" charset="0"/>
              </a:rPr>
              <a:t>PAAC and Art Programming</a:t>
            </a:r>
          </a:p>
          <a:p>
            <a:r>
              <a:rPr lang="en-US" sz="1800" dirty="0">
                <a:solidFill>
                  <a:schemeClr val="accent2"/>
                </a:solidFill>
                <a:latin typeface="Calibri" panose="020F0502020204030204" pitchFamily="34" charset="0"/>
                <a:cs typeface="Calibri" panose="020F0502020204030204" pitchFamily="34" charset="0"/>
              </a:rPr>
              <a:t>During summer this kind of takes a break. I have already scheduled a canvas painting class for September, a DIY wreath making for November, and a couple others. If there are any “art” programs that you would like to see please let me know! We love having all of the different textiles for people to try!</a:t>
            </a:r>
          </a:p>
          <a:p>
            <a:pPr lvl="1"/>
            <a:endParaRPr lang="en-US" sz="800" dirty="0">
              <a:solidFill>
                <a:schemeClr val="accent2"/>
              </a:solidFill>
              <a:latin typeface="Calibri" panose="020F0502020204030204" pitchFamily="34" charset="0"/>
              <a:cs typeface="Calibri" panose="020F0502020204030204" pitchFamily="34" charset="0"/>
            </a:endParaRPr>
          </a:p>
          <a:p>
            <a:pPr lvl="1"/>
            <a:endParaRPr lang="en-US" sz="8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spTree>
    <p:extLst>
      <p:ext uri="{BB962C8B-B14F-4D97-AF65-F5344CB8AC3E}">
        <p14:creationId xmlns:p14="http://schemas.microsoft.com/office/powerpoint/2010/main" val="147242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err="1">
                <a:latin typeface="Arial Rounded MT Bold" panose="020F0704030504030204" pitchFamily="34" charset="0"/>
              </a:rPr>
              <a:t>RecreatioN</a:t>
            </a:r>
            <a:r>
              <a:rPr lang="en-US" sz="4000" dirty="0">
                <a:latin typeface="Arial Rounded MT Bold" panose="020F0704030504030204" pitchFamily="34" charset="0"/>
              </a:rPr>
              <a:t>, </a:t>
            </a:r>
            <a:br>
              <a:rPr lang="en-US" sz="4000" dirty="0">
                <a:latin typeface="Arial Rounded MT Bold" panose="020F0704030504030204" pitchFamily="34" charset="0"/>
              </a:rPr>
            </a:br>
            <a:r>
              <a:rPr lang="en-US" sz="4000" dirty="0">
                <a:latin typeface="Arial Rounded MT Bold" panose="020F0704030504030204" pitchFamily="34" charset="0"/>
              </a:rPr>
              <a:t>Events, &amp;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271162" y="416081"/>
            <a:ext cx="5467226" cy="5873438"/>
          </a:xfrm>
        </p:spPr>
        <p:txBody>
          <a:bodyPr>
            <a:normAutofit/>
          </a:bodyPr>
          <a:lstStyle/>
          <a:p>
            <a:pPr marL="0" marR="0" indent="0">
              <a:spcBef>
                <a:spcPts val="0"/>
              </a:spcBef>
              <a:spcAft>
                <a:spcPts val="0"/>
              </a:spcAft>
              <a:buNone/>
            </a:pPr>
            <a:r>
              <a:rPr lang="en-US" sz="2400" dirty="0">
                <a:solidFill>
                  <a:schemeClr val="accent2"/>
                </a:solidFill>
                <a:latin typeface="Calibri" panose="020F0502020204030204" pitchFamily="34" charset="0"/>
                <a:ea typeface="Calibri" panose="020F0502020204030204" pitchFamily="34" charset="0"/>
              </a:rPr>
              <a:t>Programs</a:t>
            </a:r>
          </a:p>
          <a:p>
            <a:pPr>
              <a:spcBef>
                <a:spcPts val="0"/>
              </a:spcBef>
            </a:pPr>
            <a:r>
              <a:rPr lang="en-US" sz="1800" dirty="0">
                <a:solidFill>
                  <a:schemeClr val="accent2"/>
                </a:solidFill>
                <a:effectLst/>
                <a:latin typeface="Calibri" panose="020F0502020204030204" pitchFamily="34" charset="0"/>
                <a:ea typeface="Calibri" panose="020F0502020204030204" pitchFamily="34" charset="0"/>
              </a:rPr>
              <a:t>Created parks and recreation month activity calendar for July to offer free programming to showcase different areas in our parks and celebrate the importance of parks and recreation.</a:t>
            </a:r>
          </a:p>
          <a:p>
            <a:pPr>
              <a:spcBef>
                <a:spcPts val="0"/>
              </a:spcBef>
            </a:pPr>
            <a:r>
              <a:rPr lang="en-US" sz="1800" dirty="0">
                <a:solidFill>
                  <a:schemeClr val="accent2"/>
                </a:solidFill>
                <a:effectLst/>
                <a:latin typeface="Calibri" panose="020F0502020204030204" pitchFamily="34" charset="0"/>
                <a:ea typeface="Calibri" panose="020F0502020204030204" pitchFamily="34" charset="0"/>
              </a:rPr>
              <a:t>Coordinating upcoming fall recreational programs/classes such as a  woodcarving class, a pottery class with a Franklin college art student instructing it, and beginners ballet.</a:t>
            </a:r>
          </a:p>
          <a:p>
            <a:pPr>
              <a:spcBef>
                <a:spcPts val="0"/>
              </a:spcBef>
            </a:pPr>
            <a:r>
              <a:rPr lang="en-US" sz="1800" dirty="0">
                <a:solidFill>
                  <a:schemeClr val="accent2"/>
                </a:solidFill>
                <a:effectLst/>
                <a:latin typeface="Calibri" panose="020F0502020204030204" pitchFamily="34" charset="0"/>
                <a:ea typeface="Calibri" panose="020F0502020204030204" pitchFamily="34" charset="0"/>
              </a:rPr>
              <a:t>Franklin Friends Adaptive program is focusing on going outside and using park spaces/shelters during the summer to offer a wider variety of activities to participants.</a:t>
            </a:r>
          </a:p>
          <a:p>
            <a:pPr>
              <a:spcBef>
                <a:spcPts val="0"/>
              </a:spcBef>
            </a:pPr>
            <a:r>
              <a:rPr lang="en-US" sz="1800" dirty="0">
                <a:solidFill>
                  <a:schemeClr val="accent2"/>
                </a:solidFill>
                <a:effectLst/>
                <a:latin typeface="Calibri" panose="020F0502020204030204" pitchFamily="34" charset="0"/>
                <a:ea typeface="Calibri" panose="020F0502020204030204" pitchFamily="34" charset="0"/>
              </a:rPr>
              <a:t>Lifeguards are in the swing of things for the summer and the new staff have done a great job of learning and asking questions from returning staff.</a:t>
            </a:r>
          </a:p>
          <a:p>
            <a:pPr marL="0" indent="0">
              <a:spcBef>
                <a:spcPts val="0"/>
              </a:spcBef>
              <a:buNone/>
            </a:pPr>
            <a:r>
              <a:rPr lang="en-US" sz="2400" dirty="0">
                <a:solidFill>
                  <a:schemeClr val="accent2"/>
                </a:solidFill>
                <a:latin typeface="Calibri" panose="020F0502020204030204" pitchFamily="34" charset="0"/>
                <a:ea typeface="Calibri" panose="020F0502020204030204" pitchFamily="34" charset="0"/>
              </a:rPr>
              <a:t>Non- City Events</a:t>
            </a:r>
          </a:p>
          <a:p>
            <a:pPr>
              <a:spcBef>
                <a:spcPts val="0"/>
              </a:spcBef>
            </a:pPr>
            <a:r>
              <a:rPr lang="en-US" sz="1800" dirty="0">
                <a:solidFill>
                  <a:schemeClr val="accent2"/>
                </a:solidFill>
                <a:latin typeface="Calibri" panose="020F0502020204030204" pitchFamily="34" charset="0"/>
                <a:ea typeface="Calibri" panose="020F0502020204030204" pitchFamily="34" charset="0"/>
              </a:rPr>
              <a:t>No Updates</a:t>
            </a:r>
          </a:p>
          <a:p>
            <a:pPr>
              <a:spcBef>
                <a:spcPts val="0"/>
              </a:spcBef>
            </a:pPr>
            <a:endParaRPr lang="en-US" sz="1800" baseline="300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-Nick </a:t>
            </a:r>
          </a:p>
        </p:txBody>
      </p:sp>
    </p:spTree>
    <p:extLst>
      <p:ext uri="{BB962C8B-B14F-4D97-AF65-F5344CB8AC3E}">
        <p14:creationId xmlns:p14="http://schemas.microsoft.com/office/powerpoint/2010/main" val="174368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006587" y="432935"/>
            <a:ext cx="6300146" cy="6035598"/>
          </a:xfrm>
          <a:noFill/>
        </p:spPr>
        <p:txBody>
          <a:bodyPr>
            <a:normAutofit fontScale="40000" lnSpcReduction="20000"/>
          </a:bodyPr>
          <a:lstStyle/>
          <a:p>
            <a:pPr marL="0" indent="0">
              <a:buNone/>
            </a:pPr>
            <a:r>
              <a:rPr lang="en-US" sz="4900" b="1" u="sng" dirty="0">
                <a:solidFill>
                  <a:schemeClr val="accent2"/>
                </a:solidFill>
                <a:latin typeface="Calibri" panose="020F0502020204030204" pitchFamily="34" charset="0"/>
                <a:cs typeface="Calibri" panose="020F0502020204030204" pitchFamily="34" charset="0"/>
              </a:rPr>
              <a:t>PROGRAMMING:</a:t>
            </a:r>
            <a:endParaRPr lang="en-US" sz="4900" dirty="0">
              <a:solidFill>
                <a:schemeClr val="accent2"/>
              </a:solidFill>
              <a:latin typeface="Calibri" panose="020F0502020204030204" pitchFamily="34" charset="0"/>
              <a:cs typeface="Calibri" panose="020F0502020204030204" pitchFamily="34" charset="0"/>
            </a:endParaRPr>
          </a:p>
          <a:p>
            <a:pPr marL="0" marR="0" indent="0">
              <a:spcBef>
                <a:spcPts val="0"/>
              </a:spcBef>
              <a:spcAft>
                <a:spcPts val="0"/>
              </a:spcAft>
              <a:buNone/>
            </a:pPr>
            <a:r>
              <a:rPr lang="en-US" sz="3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The season started off with the weather not cooperating.  We got </a:t>
            </a:r>
            <a:r>
              <a:rPr lang="en-US" sz="3100" dirty="0" err="1">
                <a:solidFill>
                  <a:schemeClr val="accent2"/>
                </a:solidFill>
                <a:effectLst/>
                <a:latin typeface="Calibri" panose="020F0502020204030204" pitchFamily="34" charset="0"/>
                <a:ea typeface="Calibri" panose="020F0502020204030204" pitchFamily="34" charset="0"/>
                <a:cs typeface="Calibri" panose="020F0502020204030204" pitchFamily="34" charset="0"/>
              </a:rPr>
              <a:t>Cruisin</a:t>
            </a:r>
            <a:r>
              <a:rPr lang="en-US" sz="3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the Amp in but our crowd was not large because of the on and off rain.  Arts @ the Amp events have gone well.  We had 100 people at Zumba last Friday and it was so much fun!  Our oldest participant was 80 and the youngest was 4.  The Arts @ the Amp concert with the Franklin Community Band was wonderful as always.  The weather was great and we had 100+ people in attendance.  Planning for the Active Adult Center opening has been fun.  We are excited to see it all come together.  Here is a list of upcoming events:</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Saturday, June 21	Concert:  Long Live (Taylor Swift Tribute)		5:30-10:00pm</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Thursday, June 26	Arts @ the Amp:  905 South Main Quartet		7:00-8:00pm</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Friday, June 27	Arts @ the Amp:  Zumba			9:00-10:00am</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Thursday, July 3	Firecracker Festival				5:00-11:00pm</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Monday, July 7	Arts @ the Amp:  38</a:t>
            </a:r>
            <a:r>
              <a:rPr lang="en-US" sz="2800" baseline="300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th</a:t>
            </a: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Infantry Division Band	                                    7:00-8:30pm</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Wednesday, July 9	Arts @ the Amp at Beeson Hall: Happy Enchiladas		7:00pm</a:t>
            </a:r>
          </a:p>
          <a:p>
            <a:pPr marL="457200" marR="0">
              <a:spcBef>
                <a:spcPts val="0"/>
              </a:spcBef>
              <a:spcAft>
                <a:spcPts val="0"/>
              </a:spcAft>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*Partnership with Franklin Symphonic Council</a:t>
            </a:r>
          </a:p>
          <a:p>
            <a:pPr marL="0" marR="0" lvl="0" indent="0">
              <a:spcBef>
                <a:spcPts val="0"/>
              </a:spcBef>
              <a:spcAft>
                <a:spcPts val="0"/>
              </a:spcAft>
              <a:buNone/>
            </a:pP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Friday, July 11	Arts @ the Amp: Zumba			9:00-10:00am</a:t>
            </a:r>
          </a:p>
          <a:p>
            <a:pPr marL="0" marR="0" indent="0">
              <a:spcBef>
                <a:spcPts val="0"/>
              </a:spcBef>
              <a:spcAft>
                <a:spcPts val="0"/>
              </a:spcAft>
              <a:buNone/>
            </a:pPr>
            <a:endParaRPr lang="en-US" sz="1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800"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4900" b="1" u="sng" dirty="0">
                <a:solidFill>
                  <a:schemeClr val="accent2"/>
                </a:solidFill>
                <a:latin typeface="Calibri" panose="020F0502020204030204" pitchFamily="34" charset="0"/>
                <a:cs typeface="Calibri" panose="020F0502020204030204" pitchFamily="34" charset="0"/>
              </a:rPr>
              <a:t>CONCESSIONS</a:t>
            </a:r>
            <a:endParaRPr lang="en-US" sz="4900" dirty="0">
              <a:solidFill>
                <a:schemeClr val="accent2"/>
              </a:solidFill>
              <a:latin typeface="Calibri" panose="020F0502020204030204" pitchFamily="34" charset="0"/>
              <a:cs typeface="Calibri" panose="020F0502020204030204" pitchFamily="34" charset="0"/>
            </a:endParaRPr>
          </a:p>
          <a:p>
            <a:r>
              <a:rPr lang="en-US" sz="43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Concessions at Scott Park and the pool are going well.  Again, the weather is not cooperating but we are doing what we can.</a:t>
            </a:r>
          </a:p>
          <a:p>
            <a:pPr marL="0" indent="0">
              <a:buNone/>
            </a:pPr>
            <a:r>
              <a:rPr lang="en-US" sz="4900" b="1" u="sng" dirty="0">
                <a:solidFill>
                  <a:schemeClr val="accent2"/>
                </a:solidFill>
                <a:latin typeface="Calibri" panose="020F0502020204030204" pitchFamily="34" charset="0"/>
                <a:cs typeface="Calibri" panose="020F0502020204030204" pitchFamily="34" charset="0"/>
              </a:rPr>
              <a:t>SPONSORSHIPS AND GRANTS:</a:t>
            </a:r>
            <a:endParaRPr lang="en-US" sz="4900" dirty="0">
              <a:solidFill>
                <a:schemeClr val="accent2"/>
              </a:solidFill>
              <a:latin typeface="Calibri" panose="020F0502020204030204" pitchFamily="34" charset="0"/>
              <a:cs typeface="Calibri" panose="020F0502020204030204" pitchFamily="34" charset="0"/>
            </a:endParaRPr>
          </a:p>
          <a:p>
            <a:r>
              <a:rPr lang="en-US" sz="4900" dirty="0">
                <a:solidFill>
                  <a:schemeClr val="accent2"/>
                </a:solidFill>
                <a:latin typeface="Calibri" panose="020F0502020204030204" pitchFamily="34" charset="0"/>
                <a:cs typeface="Calibri" panose="020F0502020204030204" pitchFamily="34" charset="0"/>
              </a:rPr>
              <a:t>On the next slide are the sponsors we have secured so far.  Please let me know if you have anyone we should contact. </a:t>
            </a:r>
          </a:p>
          <a:p>
            <a:pPr marL="0" indent="0">
              <a:buNone/>
            </a:pPr>
            <a:endParaRPr lang="en-US" dirty="0"/>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Tree>
    <p:extLst>
      <p:ext uri="{BB962C8B-B14F-4D97-AF65-F5344CB8AC3E}">
        <p14:creationId xmlns:p14="http://schemas.microsoft.com/office/powerpoint/2010/main" val="22092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r>
              <a:rPr lang="en-US" sz="4000" dirty="0">
                <a:latin typeface="Arial Rounded MT Bold" panose="020F0704030504030204" pitchFamily="34" charset="0"/>
              </a:rPr>
              <a:t>continued</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353658" y="215397"/>
            <a:ext cx="6683743" cy="5310814"/>
          </a:xfrm>
        </p:spPr>
        <p:txBody>
          <a:bodyPr>
            <a:normAutofit/>
          </a:bodyPr>
          <a:lstStyle/>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
        <p:nvSpPr>
          <p:cNvPr id="7" name="TextBox 6">
            <a:extLst>
              <a:ext uri="{FF2B5EF4-FFF2-40B4-BE49-F238E27FC236}">
                <a16:creationId xmlns:a16="http://schemas.microsoft.com/office/drawing/2014/main" id="{EEA1C768-5A06-4406-8A92-20A6877805F3}"/>
              </a:ext>
            </a:extLst>
          </p:cNvPr>
          <p:cNvSpPr txBox="1"/>
          <p:nvPr/>
        </p:nvSpPr>
        <p:spPr>
          <a:xfrm>
            <a:off x="856733" y="135791"/>
            <a:ext cx="3316401" cy="6063198"/>
          </a:xfrm>
          <a:prstGeom prst="rect">
            <a:avLst/>
          </a:prstGeom>
          <a:noFill/>
        </p:spPr>
        <p:txBody>
          <a:bodyPr wrap="square" rtlCol="0">
            <a:spAutoFit/>
          </a:bodyPr>
          <a:lstStyle/>
          <a:p>
            <a:r>
              <a:rPr lang="en-US" sz="2400" b="1" dirty="0">
                <a:solidFill>
                  <a:schemeClr val="tx2"/>
                </a:solidFill>
                <a:latin typeface="Calibri" panose="020F0502020204030204" pitchFamily="34" charset="0"/>
                <a:cs typeface="Calibri" panose="020F0502020204030204" pitchFamily="34" charset="0"/>
              </a:rPr>
              <a:t>Sponsor List for 2025</a:t>
            </a:r>
            <a:endParaRPr lang="en-US" sz="2400" dirty="0">
              <a:solidFill>
                <a:schemeClr val="tx2"/>
              </a:solidFill>
              <a:latin typeface="Calibri" panose="020F0502020204030204" pitchFamily="34" charset="0"/>
              <a:cs typeface="Calibri" panose="020F0502020204030204" pitchFamily="34" charset="0"/>
            </a:endParaRPr>
          </a:p>
          <a:p>
            <a:r>
              <a:rPr lang="en-US" sz="1200" b="1" u="sng" dirty="0">
                <a:solidFill>
                  <a:schemeClr val="accent2"/>
                </a:solidFill>
                <a:latin typeface="Calibri" panose="020F0502020204030204" pitchFamily="34" charset="0"/>
                <a:cs typeface="Calibri" panose="020F0502020204030204" pitchFamily="34" charset="0"/>
              </a:rPr>
              <a:t>Concert Series</a:t>
            </a:r>
            <a:endParaRPr lang="en-US" sz="1200" u="sng"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Festival Country Indiana, Title Sponsor ($10,000)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Earl Gray &amp; Sons, Beer &amp; Wine Garden Sponsor ($7,500)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Compass Park, Gold Sponsor ($5,000)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Franklin Jewelers, Gold Sponsor ($5,000)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Huston Electric ($5,000 In Kind)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Campbell Shuck Insurance, Silver Sponsor ($2,500)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Franklin Insurance, Silver Sponsor ($2,500)</a:t>
            </a:r>
          </a:p>
          <a:p>
            <a:pPr marL="171450" lvl="0" indent="-171450">
              <a:buFont typeface="Arial" panose="020B0604020202020204" pitchFamily="34" charset="0"/>
              <a:buChar char="•"/>
            </a:pPr>
            <a:r>
              <a:rPr lang="en-US" sz="1100" dirty="0" err="1">
                <a:solidFill>
                  <a:schemeClr val="accent2"/>
                </a:solidFill>
                <a:latin typeface="Calibri" panose="020F0502020204030204" pitchFamily="34" charset="0"/>
                <a:cs typeface="Calibri" panose="020F0502020204030204" pitchFamily="34" charset="0"/>
              </a:rPr>
              <a:t>Culligan</a:t>
            </a:r>
            <a:r>
              <a:rPr lang="en-US" sz="1100" dirty="0">
                <a:solidFill>
                  <a:schemeClr val="accent2"/>
                </a:solidFill>
                <a:latin typeface="Calibri" panose="020F0502020204030204" pitchFamily="34" charset="0"/>
                <a:cs typeface="Calibri" panose="020F0502020204030204" pitchFamily="34" charset="0"/>
              </a:rPr>
              <a:t> ($2,500 In Kind)</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Horizon Bank, Silver Sponsor ($2,500)</a:t>
            </a:r>
          </a:p>
          <a:p>
            <a:pPr marL="171450" lvl="0" indent="-171450">
              <a:buFont typeface="Arial" panose="020B0604020202020204" pitchFamily="34" charset="0"/>
              <a:buChar char="•"/>
            </a:pPr>
            <a:r>
              <a:rPr lang="en-US" sz="1100" dirty="0" err="1">
                <a:solidFill>
                  <a:schemeClr val="accent2"/>
                </a:solidFill>
                <a:latin typeface="Calibri" panose="020F0502020204030204" pitchFamily="34" charset="0"/>
                <a:cs typeface="Calibri" panose="020F0502020204030204" pitchFamily="34" charset="0"/>
              </a:rPr>
              <a:t>McGath</a:t>
            </a:r>
            <a:r>
              <a:rPr lang="en-US" sz="1100" dirty="0">
                <a:solidFill>
                  <a:schemeClr val="accent2"/>
                </a:solidFill>
                <a:latin typeface="Calibri" panose="020F0502020204030204" pitchFamily="34" charset="0"/>
                <a:cs typeface="Calibri" panose="020F0502020204030204" pitchFamily="34" charset="0"/>
              </a:rPr>
              <a:t> Concrete Construction Corporation, Silver Sponsor ($2,500)</a:t>
            </a:r>
          </a:p>
          <a:p>
            <a:pPr marL="171450" lvl="0" indent="-171450">
              <a:buFont typeface="Arial" panose="020B0604020202020204" pitchFamily="34" charset="0"/>
              <a:buChar char="•"/>
            </a:pPr>
            <a:r>
              <a:rPr lang="en-US" sz="1100" dirty="0">
                <a:solidFill>
                  <a:schemeClr val="accent2"/>
                </a:solidFill>
                <a:highlight>
                  <a:srgbClr val="FFFF00"/>
                </a:highlight>
                <a:latin typeface="Calibri" panose="020F0502020204030204" pitchFamily="34" charset="0"/>
                <a:cs typeface="Calibri" panose="020F0502020204030204" pitchFamily="34" charset="0"/>
              </a:rPr>
              <a:t>Dolce Bella Aesthetics, Booth Sponsor ($500)  **NEW</a:t>
            </a:r>
          </a:p>
          <a:p>
            <a:pPr marL="171450" lvl="0" indent="-171450">
              <a:buFont typeface="Arial" panose="020B0604020202020204" pitchFamily="34" charset="0"/>
              <a:buChar char="•"/>
            </a:pPr>
            <a:r>
              <a:rPr lang="en-US" sz="1100" dirty="0">
                <a:solidFill>
                  <a:schemeClr val="accent2"/>
                </a:solidFill>
                <a:highlight>
                  <a:srgbClr val="FFFF00"/>
                </a:highlight>
                <a:latin typeface="Calibri" panose="020F0502020204030204" pitchFamily="34" charset="0"/>
                <a:cs typeface="Calibri" panose="020F0502020204030204" pitchFamily="34" charset="0"/>
              </a:rPr>
              <a:t>Frame It Unique Optical, Booth Sponsor ($500) **NEW</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Horizon Bank, Booth Sponsor ($500)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ISG Property Group, Booth Sponsor ($500)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Ivy Tech Community College, Booth Sponsor ($500)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Martin Orthodontics, Booth Sponsor,  ($500)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Rise Recovery Coalition, Booth Sponsor ($500) </a:t>
            </a:r>
          </a:p>
          <a:p>
            <a:r>
              <a:rPr lang="en-US" sz="1100" b="1" u="sng" dirty="0">
                <a:solidFill>
                  <a:schemeClr val="accent2"/>
                </a:solidFill>
                <a:latin typeface="Calibri" panose="020F0502020204030204" pitchFamily="34" charset="0"/>
                <a:cs typeface="Calibri" panose="020F0502020204030204" pitchFamily="34" charset="0"/>
              </a:rPr>
              <a:t>Easter Egg Hunt</a:t>
            </a:r>
            <a:endParaRPr lang="en-US" sz="1100" u="sng"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Community Baptist Church, Title Sponsor ($750)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Earl Gray &amp; Sons, Gold Sponsor ($500) </a:t>
            </a:r>
          </a:p>
          <a:p>
            <a:r>
              <a:rPr lang="en-US" sz="1100" b="1" u="sng" dirty="0" err="1">
                <a:solidFill>
                  <a:schemeClr val="accent2"/>
                </a:solidFill>
                <a:latin typeface="Calibri" panose="020F0502020204030204" pitchFamily="34" charset="0"/>
                <a:cs typeface="Calibri" panose="020F0502020204030204" pitchFamily="34" charset="0"/>
              </a:rPr>
              <a:t>Cruisin</a:t>
            </a:r>
            <a:r>
              <a:rPr lang="en-US" sz="1100" b="1" u="sng" dirty="0">
                <a:solidFill>
                  <a:schemeClr val="accent2"/>
                </a:solidFill>
                <a:latin typeface="Calibri" panose="020F0502020204030204" pitchFamily="34" charset="0"/>
                <a:cs typeface="Calibri" panose="020F0502020204030204" pitchFamily="34" charset="0"/>
              </a:rPr>
              <a:t>’ the Amp</a:t>
            </a:r>
            <a:endParaRPr lang="en-US" sz="1100" u="sng"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Winters Plumbing, Gold Sponsor ($1,500)</a:t>
            </a:r>
          </a:p>
          <a:p>
            <a:r>
              <a:rPr lang="en-US" sz="1100" b="1" u="sng" dirty="0">
                <a:solidFill>
                  <a:schemeClr val="accent2"/>
                </a:solidFill>
                <a:latin typeface="Calibri" panose="020F0502020204030204" pitchFamily="34" charset="0"/>
                <a:cs typeface="Calibri" panose="020F0502020204030204" pitchFamily="34" charset="0"/>
              </a:rPr>
              <a:t>Firecracker Festival</a:t>
            </a:r>
            <a:endParaRPr lang="en-US" sz="1100" u="sng" dirty="0">
              <a:solidFill>
                <a:schemeClr val="accent2"/>
              </a:solidFill>
              <a:latin typeface="Calibri" panose="020F0502020204030204" pitchFamily="34" charset="0"/>
              <a:cs typeface="Calibri" panose="020F0502020204030204" pitchFamily="34" charset="0"/>
            </a:endParaRPr>
          </a:p>
          <a:p>
            <a:r>
              <a:rPr lang="en-US" sz="1100" b="1" u="sng" dirty="0">
                <a:solidFill>
                  <a:schemeClr val="accent2"/>
                </a:solidFill>
                <a:latin typeface="Calibri" panose="020F0502020204030204" pitchFamily="34" charset="0"/>
                <a:cs typeface="Calibri" panose="020F0502020204030204" pitchFamily="34" charset="0"/>
              </a:rPr>
              <a:t>Fall Festival</a:t>
            </a:r>
            <a:endParaRPr lang="en-US" sz="1100" u="sng"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Winters Plumbing, Gold Sponsor ($2,500)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Summers Plumbing Heating &amp; Colling, Gold Sponsor ($2,500) </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Martin Orthodontics, Silver Sponsor ($1,000) </a:t>
            </a:r>
          </a:p>
        </p:txBody>
      </p:sp>
      <p:sp>
        <p:nvSpPr>
          <p:cNvPr id="6" name="TextBox 5">
            <a:extLst>
              <a:ext uri="{FF2B5EF4-FFF2-40B4-BE49-F238E27FC236}">
                <a16:creationId xmlns:a16="http://schemas.microsoft.com/office/drawing/2014/main" id="{D12576C9-D156-4A2C-AF4F-0741F8F396B7}"/>
              </a:ext>
            </a:extLst>
          </p:cNvPr>
          <p:cNvSpPr txBox="1"/>
          <p:nvPr/>
        </p:nvSpPr>
        <p:spPr>
          <a:xfrm>
            <a:off x="4166420" y="486215"/>
            <a:ext cx="3316401" cy="3662541"/>
          </a:xfrm>
          <a:prstGeom prst="rect">
            <a:avLst/>
          </a:prstGeom>
          <a:noFill/>
        </p:spPr>
        <p:txBody>
          <a:bodyPr wrap="square" rtlCol="0">
            <a:spAutoFit/>
          </a:bodyPr>
          <a:lstStyle/>
          <a:p>
            <a:r>
              <a:rPr lang="en-US" sz="1100" b="1" u="sng" dirty="0">
                <a:solidFill>
                  <a:schemeClr val="accent2"/>
                </a:solidFill>
                <a:latin typeface="Calibri" panose="020F0502020204030204" pitchFamily="34" charset="0"/>
                <a:cs typeface="Calibri" panose="020F0502020204030204" pitchFamily="34" charset="0"/>
              </a:rPr>
              <a:t>Halloweentown</a:t>
            </a:r>
          </a:p>
          <a:p>
            <a:pPr marL="171450" indent="-171450">
              <a:buFont typeface="Arial" panose="020B0604020202020204" pitchFamily="34" charset="0"/>
              <a:buChar char="•"/>
            </a:pPr>
            <a:r>
              <a:rPr lang="en-US" sz="1100" b="1" dirty="0">
                <a:solidFill>
                  <a:schemeClr val="accent2"/>
                </a:solidFill>
                <a:highlight>
                  <a:srgbClr val="FFFF00"/>
                </a:highlight>
                <a:latin typeface="Calibri" panose="020F0502020204030204" pitchFamily="34" charset="0"/>
                <a:cs typeface="Calibri" panose="020F0502020204030204" pitchFamily="34" charset="0"/>
              </a:rPr>
              <a:t>Tri Kappa, Title Sponsor, ($4,000)  ** NEW</a:t>
            </a:r>
          </a:p>
          <a:p>
            <a:pPr marL="17145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Summers Plumbing Heating &amp; Cooling, Silver Sponsor ($1,000) </a:t>
            </a:r>
          </a:p>
          <a:p>
            <a:pPr marL="17145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Earl Gray &amp; Sons, T-shirt Sponsor, ($250) </a:t>
            </a:r>
          </a:p>
          <a:p>
            <a:r>
              <a:rPr lang="en-US" sz="1100" b="1" u="sng" dirty="0">
                <a:solidFill>
                  <a:schemeClr val="accent2"/>
                </a:solidFill>
                <a:latin typeface="Calibri" panose="020F0502020204030204" pitchFamily="34" charset="0"/>
                <a:cs typeface="Calibri" panose="020F0502020204030204" pitchFamily="34" charset="0"/>
              </a:rPr>
              <a:t>Family Movie Series</a:t>
            </a:r>
            <a:endParaRPr lang="en-US" sz="1100" u="sng"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JCREMC/</a:t>
            </a:r>
            <a:r>
              <a:rPr lang="en-US" sz="1100" dirty="0" err="1">
                <a:solidFill>
                  <a:schemeClr val="accent2"/>
                </a:solidFill>
                <a:latin typeface="Calibri" panose="020F0502020204030204" pitchFamily="34" charset="0"/>
                <a:cs typeface="Calibri" panose="020F0502020204030204" pitchFamily="34" charset="0"/>
              </a:rPr>
              <a:t>JCFiber</a:t>
            </a:r>
            <a:r>
              <a:rPr lang="en-US" sz="1100" dirty="0">
                <a:solidFill>
                  <a:schemeClr val="accent2"/>
                </a:solidFill>
                <a:latin typeface="Calibri" panose="020F0502020204030204" pitchFamily="34" charset="0"/>
                <a:cs typeface="Calibri" panose="020F0502020204030204" pitchFamily="34" charset="0"/>
              </a:rPr>
              <a:t>, Title Sponsor ($5,000)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Earl Gray &amp; Sons, Silver Sponsor ($500)</a:t>
            </a:r>
          </a:p>
          <a:p>
            <a:r>
              <a:rPr lang="en-US" sz="1100" b="1" u="sng" dirty="0">
                <a:solidFill>
                  <a:schemeClr val="accent2"/>
                </a:solidFill>
                <a:latin typeface="Calibri" panose="020F0502020204030204" pitchFamily="34" charset="0"/>
                <a:cs typeface="Calibri" panose="020F0502020204030204" pitchFamily="34" charset="0"/>
              </a:rPr>
              <a:t>Franklin Family Aquatic Center</a:t>
            </a:r>
            <a:endParaRPr lang="en-US" sz="1100" u="sng"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Vaught Family Eye Care, First Aid &amp; Sunscreen Sponsor ($500)</a:t>
            </a:r>
          </a:p>
          <a:p>
            <a:pPr marL="171450" lvl="0" indent="-1714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Lambert Orthodontics, Souvenir Cub Sponsor ($1,000)</a:t>
            </a:r>
          </a:p>
          <a:p>
            <a:r>
              <a:rPr lang="en-US" sz="1100" b="1" u="sng" dirty="0" err="1">
                <a:solidFill>
                  <a:schemeClr val="accent2"/>
                </a:solidFill>
                <a:latin typeface="Calibri" panose="020F0502020204030204" pitchFamily="34" charset="0"/>
                <a:cs typeface="Calibri" panose="020F0502020204030204" pitchFamily="34" charset="0"/>
              </a:rPr>
              <a:t>Hubler</a:t>
            </a:r>
            <a:r>
              <a:rPr lang="en-US" sz="1100" b="1" u="sng" dirty="0">
                <a:solidFill>
                  <a:schemeClr val="accent2"/>
                </a:solidFill>
                <a:latin typeface="Calibri" panose="020F0502020204030204" pitchFamily="34" charset="0"/>
                <a:cs typeface="Calibri" panose="020F0502020204030204" pitchFamily="34" charset="0"/>
              </a:rPr>
              <a:t> Group</a:t>
            </a:r>
            <a:r>
              <a:rPr lang="en-US" sz="1100" u="sng" dirty="0">
                <a:solidFill>
                  <a:schemeClr val="accent2"/>
                </a:solidFill>
                <a:latin typeface="Calibri" panose="020F0502020204030204" pitchFamily="34" charset="0"/>
                <a:cs typeface="Calibri" panose="020F0502020204030204" pitchFamily="34" charset="0"/>
              </a:rPr>
              <a:t> </a:t>
            </a:r>
            <a:r>
              <a:rPr lang="en-US" sz="1100" dirty="0">
                <a:solidFill>
                  <a:schemeClr val="accent2"/>
                </a:solidFill>
                <a:latin typeface="Calibri" panose="020F0502020204030204" pitchFamily="34" charset="0"/>
                <a:cs typeface="Calibri" panose="020F0502020204030204" pitchFamily="34" charset="0"/>
              </a:rPr>
              <a:t>Amphitheater Sponsorship ($25,000)</a:t>
            </a:r>
          </a:p>
          <a:p>
            <a:r>
              <a:rPr lang="en-US" sz="1100" b="1" u="sng" dirty="0">
                <a:solidFill>
                  <a:schemeClr val="accent2"/>
                </a:solidFill>
                <a:latin typeface="Calibri" panose="020F0502020204030204" pitchFamily="34" charset="0"/>
                <a:cs typeface="Calibri" panose="020F0502020204030204" pitchFamily="34" charset="0"/>
              </a:rPr>
              <a:t>Johnson Memorial Hospital</a:t>
            </a:r>
            <a:r>
              <a:rPr lang="en-US" sz="1100" u="sng" dirty="0">
                <a:solidFill>
                  <a:schemeClr val="accent2"/>
                </a:solidFill>
                <a:latin typeface="Calibri" panose="020F0502020204030204" pitchFamily="34" charset="0"/>
                <a:cs typeface="Calibri" panose="020F0502020204030204" pitchFamily="34" charset="0"/>
              </a:rPr>
              <a:t> </a:t>
            </a:r>
            <a:r>
              <a:rPr lang="en-US" sz="1100" dirty="0">
                <a:solidFill>
                  <a:schemeClr val="accent2"/>
                </a:solidFill>
                <a:latin typeface="Calibri" panose="020F0502020204030204" pitchFamily="34" charset="0"/>
                <a:cs typeface="Calibri" panose="020F0502020204030204" pitchFamily="34" charset="0"/>
              </a:rPr>
              <a:t>Pickleball Sponsorship ($25,000)</a:t>
            </a:r>
          </a:p>
          <a:p>
            <a:r>
              <a:rPr lang="en-US" sz="1100" b="1" u="sng" dirty="0" err="1">
                <a:solidFill>
                  <a:schemeClr val="accent2"/>
                </a:solidFill>
                <a:latin typeface="Calibri" panose="020F0502020204030204" pitchFamily="34" charset="0"/>
                <a:cs typeface="Calibri" panose="020F0502020204030204" pitchFamily="34" charset="0"/>
              </a:rPr>
              <a:t>Branigin</a:t>
            </a:r>
            <a:r>
              <a:rPr lang="en-US" sz="1100" b="1" u="sng" dirty="0">
                <a:solidFill>
                  <a:schemeClr val="accent2"/>
                </a:solidFill>
                <a:latin typeface="Calibri" panose="020F0502020204030204" pitchFamily="34" charset="0"/>
                <a:cs typeface="Calibri" panose="020F0502020204030204" pitchFamily="34" charset="0"/>
              </a:rPr>
              <a:t> Foundation</a:t>
            </a:r>
            <a:r>
              <a:rPr lang="en-US" sz="1100" u="sng" dirty="0">
                <a:solidFill>
                  <a:schemeClr val="accent2"/>
                </a:solidFill>
                <a:latin typeface="Calibri" panose="020F0502020204030204" pitchFamily="34" charset="0"/>
                <a:cs typeface="Calibri" panose="020F0502020204030204" pitchFamily="34" charset="0"/>
              </a:rPr>
              <a:t> </a:t>
            </a:r>
            <a:r>
              <a:rPr lang="en-US" sz="1100" dirty="0">
                <a:solidFill>
                  <a:schemeClr val="accent2"/>
                </a:solidFill>
                <a:latin typeface="Calibri" panose="020F0502020204030204" pitchFamily="34" charset="0"/>
                <a:cs typeface="Calibri" panose="020F0502020204030204" pitchFamily="34" charset="0"/>
              </a:rPr>
              <a:t>Street Sponsorship ($10,000)</a:t>
            </a:r>
          </a:p>
          <a:p>
            <a:r>
              <a:rPr lang="en-US" sz="1100" b="1" u="sng" dirty="0" err="1">
                <a:solidFill>
                  <a:schemeClr val="accent2"/>
                </a:solidFill>
                <a:latin typeface="Calibri" panose="020F0502020204030204" pitchFamily="34" charset="0"/>
                <a:cs typeface="Calibri" panose="020F0502020204030204" pitchFamily="34" charset="0"/>
              </a:rPr>
              <a:t>Branigin</a:t>
            </a:r>
            <a:r>
              <a:rPr lang="en-US" sz="1100" b="1" u="sng" dirty="0">
                <a:solidFill>
                  <a:schemeClr val="accent2"/>
                </a:solidFill>
                <a:latin typeface="Calibri" panose="020F0502020204030204" pitchFamily="34" charset="0"/>
                <a:cs typeface="Calibri" panose="020F0502020204030204" pitchFamily="34" charset="0"/>
              </a:rPr>
              <a:t> Foundation</a:t>
            </a:r>
            <a:r>
              <a:rPr lang="en-US" sz="1100" u="sng" dirty="0">
                <a:solidFill>
                  <a:schemeClr val="accent2"/>
                </a:solidFill>
                <a:latin typeface="Calibri" panose="020F0502020204030204" pitchFamily="34" charset="0"/>
                <a:cs typeface="Calibri" panose="020F0502020204030204" pitchFamily="34" charset="0"/>
              </a:rPr>
              <a:t> </a:t>
            </a:r>
            <a:r>
              <a:rPr lang="en-US" sz="1100" dirty="0">
                <a:solidFill>
                  <a:schemeClr val="accent2"/>
                </a:solidFill>
                <a:latin typeface="Calibri" panose="020F0502020204030204" pitchFamily="34" charset="0"/>
                <a:cs typeface="Calibri" panose="020F0502020204030204" pitchFamily="34" charset="0"/>
              </a:rPr>
              <a:t>Arts at the Amp Series and programming with the Franklin Public Arts Advisory Committee ($5,500)</a:t>
            </a:r>
          </a:p>
          <a:p>
            <a:r>
              <a:rPr lang="en-US" sz="1200" dirty="0"/>
              <a:t> </a:t>
            </a:r>
          </a:p>
        </p:txBody>
      </p:sp>
    </p:spTree>
    <p:extLst>
      <p:ext uri="{BB962C8B-B14F-4D97-AF65-F5344CB8AC3E}">
        <p14:creationId xmlns:p14="http://schemas.microsoft.com/office/powerpoint/2010/main" val="151746597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
  <TotalTime>2972</TotalTime>
  <Words>1416</Words>
  <Application>Microsoft Office PowerPoint</Application>
  <PresentationFormat>Widescreen</PresentationFormat>
  <Paragraphs>145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Gill Sans MT</vt:lpstr>
      <vt:lpstr>Impact</vt:lpstr>
      <vt:lpstr>Symbol</vt:lpstr>
      <vt:lpstr>Badge</vt:lpstr>
      <vt:lpstr>PowerPoint Presentation</vt:lpstr>
      <vt:lpstr>FACILITY Reservations </vt:lpstr>
      <vt:lpstr>PowerPoint Presentation</vt:lpstr>
      <vt:lpstr>- Victoria </vt:lpstr>
      <vt:lpstr>Recreation pROGRAMS </vt:lpstr>
      <vt:lpstr>Recreation pROGRAMS CONTINUED  </vt:lpstr>
      <vt:lpstr>RecreatioN,  Events, &amp; pROGRAMS </vt:lpstr>
      <vt:lpstr>Community events </vt:lpstr>
      <vt:lpstr>Community events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Victoria Ratliff</dc:creator>
  <cp:lastModifiedBy>Courtney Johnson</cp:lastModifiedBy>
  <cp:revision>39</cp:revision>
  <dcterms:created xsi:type="dcterms:W3CDTF">2024-05-13T14:20:53Z</dcterms:created>
  <dcterms:modified xsi:type="dcterms:W3CDTF">2025-06-19T16:20:01Z</dcterms:modified>
</cp:coreProperties>
</file>