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1" r:id="rId1"/>
  </p:sldMasterIdLst>
  <p:sldIdLst>
    <p:sldId id="256" r:id="rId2"/>
    <p:sldId id="272" r:id="rId3"/>
    <p:sldId id="275" r:id="rId4"/>
    <p:sldId id="257" r:id="rId5"/>
    <p:sldId id="261" r:id="rId6"/>
    <p:sldId id="262" r:id="rId7"/>
    <p:sldId id="274" r:id="rId8"/>
    <p:sldId id="260" r:id="rId9"/>
    <p:sldId id="264" r:id="rId10"/>
    <p:sldId id="271" r:id="rId11"/>
    <p:sldId id="273" r:id="rId1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llory Carnes" initials="MC" lastIdx="1" clrIdx="0">
    <p:extLst>
      <p:ext uri="{19B8F6BF-5375-455C-9EA6-DF929625EA0E}">
        <p15:presenceInfo xmlns:p15="http://schemas.microsoft.com/office/powerpoint/2012/main" userId="S::mmendez@franklin.in.gov::3ea7a379-db61-484a-979a-f936fd34851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6405"/>
  </p:normalViewPr>
  <p:slideViewPr>
    <p:cSldViewPr snapToGrid="0">
      <p:cViewPr>
        <p:scale>
          <a:sx n="75" d="100"/>
          <a:sy n="75" d="100"/>
        </p:scale>
        <p:origin x="1776" y="9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923F103-BC34-4FE4-A40E-EDDEECFDA5D0}"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46005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313803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021911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56431697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5125938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6969416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350077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086D93-FCAC-47E0-A2EE-787E62CA814C}"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89799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CDA879A6-0FD0-4734-A311-86BFCA472E6E}" type="datetimeFigureOut">
              <a:rPr lang="en-US" smtClean="0"/>
              <a:t>2/15/2024</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0937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09262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3207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85641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2572922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smtClean="0"/>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28906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7C8D7E02-BCB8-4D50-A234-369438C08659}" type="datetimeFigureOut">
              <a:rPr lang="en-US" smtClean="0"/>
              <a:t>2/15/2024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24394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2389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E451C3-0FF4-47C4-B829-773ADF60F88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4234237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BE451C3-0FF4-47C4-B829-773ADF60F88C}" type="datetimeFigureOut">
              <a:rPr lang="en-US" smtClean="0"/>
              <a:t>2/15/2024</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21918958"/>
      </p:ext>
    </p:extLst>
  </p:cSld>
  <p:clrMap bg1="dk1" tx1="lt1" bg2="dk2" tx2="lt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ABB7D-58D3-8DC5-3228-E590E8DA17F4}"/>
              </a:ext>
            </a:extLst>
          </p:cNvPr>
          <p:cNvSpPr>
            <a:spLocks noGrp="1"/>
          </p:cNvSpPr>
          <p:nvPr>
            <p:ph type="ctrTitle"/>
          </p:nvPr>
        </p:nvSpPr>
        <p:spPr>
          <a:xfrm>
            <a:off x="64952" y="2469948"/>
            <a:ext cx="8829444" cy="1373070"/>
          </a:xfrm>
        </p:spPr>
        <p:txBody>
          <a:bodyPr/>
          <a:lstStyle/>
          <a:p>
            <a:pPr algn="ctr"/>
            <a:r>
              <a:rPr lang="en-US" dirty="0">
                <a:latin typeface="Arial" panose="020B0604020202020204" pitchFamily="34" charset="0"/>
                <a:cs typeface="Arial" panose="020B0604020202020204" pitchFamily="34" charset="0"/>
              </a:rPr>
              <a:t>Franklin</a:t>
            </a:r>
            <a:r>
              <a:rPr lang="en-US" dirty="0"/>
              <a:t> Parks &amp; Recreation</a:t>
            </a:r>
          </a:p>
        </p:txBody>
      </p:sp>
      <p:sp>
        <p:nvSpPr>
          <p:cNvPr id="3" name="Subtitle 2">
            <a:extLst>
              <a:ext uri="{FF2B5EF4-FFF2-40B4-BE49-F238E27FC236}">
                <a16:creationId xmlns:a16="http://schemas.microsoft.com/office/drawing/2014/main" id="{3CB49679-FB29-E470-52D0-439ED8ED9E0D}"/>
              </a:ext>
            </a:extLst>
          </p:cNvPr>
          <p:cNvSpPr>
            <a:spLocks noGrp="1"/>
          </p:cNvSpPr>
          <p:nvPr>
            <p:ph type="subTitle" idx="1"/>
          </p:nvPr>
        </p:nvSpPr>
        <p:spPr>
          <a:xfrm>
            <a:off x="680322" y="4394039"/>
            <a:ext cx="7598705" cy="1117687"/>
          </a:xfrm>
        </p:spPr>
        <p:txBody>
          <a:bodyPr/>
          <a:lstStyle/>
          <a:p>
            <a:r>
              <a:rPr lang="en-US" dirty="0"/>
              <a:t>February 2024 Park Board Meeting</a:t>
            </a:r>
          </a:p>
        </p:txBody>
      </p:sp>
      <p:pic>
        <p:nvPicPr>
          <p:cNvPr id="7" name="Picture 6">
            <a:extLst>
              <a:ext uri="{FF2B5EF4-FFF2-40B4-BE49-F238E27FC236}">
                <a16:creationId xmlns:a16="http://schemas.microsoft.com/office/drawing/2014/main" id="{FD6F5F79-5433-60BB-62FC-6E2FB1B7A8FB}"/>
              </a:ext>
            </a:extLst>
          </p:cNvPr>
          <p:cNvPicPr>
            <a:picLocks noChangeAspect="1"/>
          </p:cNvPicPr>
          <p:nvPr/>
        </p:nvPicPr>
        <p:blipFill>
          <a:blip r:embed="rId2"/>
          <a:stretch>
            <a:fillRect/>
          </a:stretch>
        </p:blipFill>
        <p:spPr>
          <a:xfrm>
            <a:off x="9870074" y="4754289"/>
            <a:ext cx="1547569" cy="1514874"/>
          </a:xfrm>
          <a:prstGeom prst="rect">
            <a:avLst/>
          </a:prstGeom>
        </p:spPr>
      </p:pic>
    </p:spTree>
    <p:extLst>
      <p:ext uri="{BB962C8B-B14F-4D97-AF65-F5344CB8AC3E}">
        <p14:creationId xmlns:p14="http://schemas.microsoft.com/office/powerpoint/2010/main" val="2176384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66691-4D77-D1CC-9CB3-2BCF82238E3B}"/>
              </a:ext>
            </a:extLst>
          </p:cNvPr>
          <p:cNvSpPr>
            <a:spLocks noGrp="1"/>
          </p:cNvSpPr>
          <p:nvPr>
            <p:ph type="title"/>
          </p:nvPr>
        </p:nvSpPr>
        <p:spPr>
          <a:xfrm>
            <a:off x="235705" y="728061"/>
            <a:ext cx="9613861" cy="1080938"/>
          </a:xfrm>
        </p:spPr>
        <p:txBody>
          <a:bodyPr>
            <a:normAutofit/>
          </a:bodyPr>
          <a:lstStyle/>
          <a:p>
            <a:r>
              <a:rPr lang="en-US" sz="4800" dirty="0">
                <a:latin typeface="Arial" panose="020B0604020202020204" pitchFamily="34" charset="0"/>
                <a:cs typeface="Arial" panose="020B0604020202020204" pitchFamily="34" charset="0"/>
              </a:rPr>
              <a:t>Human Resources Report</a:t>
            </a:r>
          </a:p>
        </p:txBody>
      </p:sp>
    </p:spTree>
    <p:extLst>
      <p:ext uri="{BB962C8B-B14F-4D97-AF65-F5344CB8AC3E}">
        <p14:creationId xmlns:p14="http://schemas.microsoft.com/office/powerpoint/2010/main" val="1431443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AF752FD-4B57-B11D-2784-37A747851AF5}"/>
              </a:ext>
            </a:extLst>
          </p:cNvPr>
          <p:cNvSpPr>
            <a:spLocks noGrp="1"/>
          </p:cNvSpPr>
          <p:nvPr>
            <p:ph type="title"/>
          </p:nvPr>
        </p:nvSpPr>
        <p:spPr>
          <a:xfrm>
            <a:off x="193760" y="719672"/>
            <a:ext cx="9613861" cy="1080938"/>
          </a:xfrm>
        </p:spPr>
        <p:txBody>
          <a:bodyPr>
            <a:normAutofit/>
          </a:bodyPr>
          <a:lstStyle/>
          <a:p>
            <a:r>
              <a:rPr lang="en-US" sz="4800" dirty="0">
                <a:latin typeface="Arial" panose="020B0604020202020204" pitchFamily="34" charset="0"/>
                <a:cs typeface="Arial" panose="020B0604020202020204" pitchFamily="34" charset="0"/>
              </a:rPr>
              <a:t>Human Resources Report cont.</a:t>
            </a:r>
          </a:p>
        </p:txBody>
      </p:sp>
    </p:spTree>
    <p:extLst>
      <p:ext uri="{BB962C8B-B14F-4D97-AF65-F5344CB8AC3E}">
        <p14:creationId xmlns:p14="http://schemas.microsoft.com/office/powerpoint/2010/main" val="2557123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F2AE0-BC10-0A4D-2B51-C22ED86D69F5}"/>
              </a:ext>
            </a:extLst>
          </p:cNvPr>
          <p:cNvSpPr>
            <a:spLocks noGrp="1"/>
          </p:cNvSpPr>
          <p:nvPr>
            <p:ph type="title"/>
          </p:nvPr>
        </p:nvSpPr>
        <p:spPr>
          <a:xfrm>
            <a:off x="469744" y="786784"/>
            <a:ext cx="9613861" cy="1080938"/>
          </a:xfrm>
        </p:spPr>
        <p:txBody>
          <a:bodyPr>
            <a:normAutofit/>
          </a:bodyPr>
          <a:lstStyle/>
          <a:p>
            <a:r>
              <a:rPr lang="en-US" sz="4800" dirty="0">
                <a:latin typeface="Arial" panose="020B0604020202020204" pitchFamily="34" charset="0"/>
                <a:cs typeface="Arial" panose="020B0604020202020204" pitchFamily="34" charset="0"/>
              </a:rPr>
              <a:t>Facility Reservations</a:t>
            </a:r>
          </a:p>
        </p:txBody>
      </p:sp>
      <p:sp>
        <p:nvSpPr>
          <p:cNvPr id="6" name="TextBox 5">
            <a:extLst>
              <a:ext uri="{FF2B5EF4-FFF2-40B4-BE49-F238E27FC236}">
                <a16:creationId xmlns:a16="http://schemas.microsoft.com/office/drawing/2014/main" id="{30D759F6-446C-ACAC-98C4-C2E16FB789E8}"/>
              </a:ext>
            </a:extLst>
          </p:cNvPr>
          <p:cNvSpPr txBox="1"/>
          <p:nvPr/>
        </p:nvSpPr>
        <p:spPr>
          <a:xfrm>
            <a:off x="270845" y="2107128"/>
            <a:ext cx="5005830" cy="4770537"/>
          </a:xfrm>
          <a:prstGeom prst="rect">
            <a:avLst/>
          </a:prstGeom>
          <a:noFill/>
        </p:spPr>
        <p:txBody>
          <a:bodyPr wrap="square" rtlCol="0">
            <a:spAutoFit/>
          </a:bodyPr>
          <a:lstStyle/>
          <a:p>
            <a:pPr marL="171450" lvl="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The sound project in Beeson Hall is almost completely done. We ended up also getting an 85” TV to go on the wall for presentations and added that on towards the end of the project. There are a few cosmetic fixes that need to be done, but other than that, the project is complete. </a:t>
            </a:r>
          </a:p>
          <a:p>
            <a:pPr marL="171450" lvl="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Since we have added extra rental sites out in the parks, we did a count and the maintenance guys are building 26 picnic tables to be able to fill the new spots with the appropriate number of tables.</a:t>
            </a:r>
          </a:p>
          <a:p>
            <a:pPr marL="171450" lvl="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We have been consumed with planning for the eclipse. We are taking vendors to have an Eclipse Market on Sunday and Monday. We are asking all vendors to sell Franklin, IN gear or Eclipse merchandise. People have been contacting us ever since we released that. Hopefully we will get around 20 vendors or so. </a:t>
            </a:r>
          </a:p>
          <a:p>
            <a:pPr marL="171450" lvl="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I finally have the finished contract for the tethered hot air balloon rides for the eclipse. The company had to obtain an additional coverage to their insurance to be able to comply with the city attorney changes to the contract. We ended up paying for the additional coverage through the money that Festival Country gave us for the eclipse. I am still waiting on the finished contract for the 360 photo booth we are having one day.</a:t>
            </a:r>
          </a:p>
          <a:p>
            <a:pPr marL="0" marR="0" algn="l">
              <a:spcBef>
                <a:spcPts val="0"/>
              </a:spcBef>
              <a:spcAft>
                <a:spcPts val="0"/>
              </a:spcAft>
              <a:buFont typeface="Arial" panose="020B0604020202020204" pitchFamily="34" charset="0"/>
              <a:buChar char="•"/>
            </a:pPr>
            <a:endParaRPr lang="en-US" sz="1800" b="0" i="0" u="none" strike="noStrike" dirty="0">
              <a:solidFill>
                <a:srgbClr val="212121"/>
              </a:solidFill>
              <a:effectLst/>
              <a:latin typeface="Arial" panose="020B0604020202020204" pitchFamily="34" charset="0"/>
              <a:cs typeface="Arial" panose="020B0604020202020204" pitchFamily="34" charset="0"/>
            </a:endParaRPr>
          </a:p>
          <a:p>
            <a:pPr lvl="2"/>
            <a:r>
              <a:rPr lang="en-US" sz="1400" b="0" i="1" u="none" strike="noStrike" dirty="0">
                <a:solidFill>
                  <a:srgbClr val="212121"/>
                </a:solidFill>
                <a:effectLst/>
                <a:latin typeface="Arial" panose="020B0604020202020204" pitchFamily="34" charset="0"/>
                <a:cs typeface="Arial" panose="020B0604020202020204" pitchFamily="34" charset="0"/>
              </a:rPr>
              <a:t>			- Jamie</a:t>
            </a:r>
          </a:p>
          <a:p>
            <a:pPr marL="285750" marR="0" indent="-285750" algn="l">
              <a:spcBef>
                <a:spcPts val="0"/>
              </a:spcBef>
              <a:spcAft>
                <a:spcPts val="0"/>
              </a:spcAft>
              <a:buFont typeface="Arial" panose="020B0604020202020204" pitchFamily="34" charset="0"/>
              <a:buChar char="•"/>
            </a:pPr>
            <a:endParaRPr lang="en-US" sz="1400" dirty="0">
              <a:solidFill>
                <a:srgbClr val="212121"/>
              </a:solidFill>
              <a:latin typeface="Arial" panose="020B060402020202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FEB270FD-AD92-4DD5-BA5A-0CE619EEF074}"/>
              </a:ext>
            </a:extLst>
          </p:cNvPr>
          <p:cNvPicPr>
            <a:picLocks noChangeAspect="1"/>
          </p:cNvPicPr>
          <p:nvPr/>
        </p:nvPicPr>
        <p:blipFill rotWithShape="1">
          <a:blip r:embed="rId2"/>
          <a:srcRect l="27757" t="3060" r="29046" b="7904"/>
          <a:stretch/>
        </p:blipFill>
        <p:spPr>
          <a:xfrm rot="5400000">
            <a:off x="5902315" y="2556442"/>
            <a:ext cx="2037202" cy="3149252"/>
          </a:xfrm>
          <a:prstGeom prst="rect">
            <a:avLst/>
          </a:prstGeom>
        </p:spPr>
      </p:pic>
      <p:pic>
        <p:nvPicPr>
          <p:cNvPr id="8" name="Picture 7">
            <a:extLst>
              <a:ext uri="{FF2B5EF4-FFF2-40B4-BE49-F238E27FC236}">
                <a16:creationId xmlns:a16="http://schemas.microsoft.com/office/drawing/2014/main" id="{57477552-CFE7-4883-BD55-8A1B4838CB99}"/>
              </a:ext>
            </a:extLst>
          </p:cNvPr>
          <p:cNvPicPr>
            <a:picLocks noChangeAspect="1"/>
          </p:cNvPicPr>
          <p:nvPr/>
        </p:nvPicPr>
        <p:blipFill rotWithShape="1">
          <a:blip r:embed="rId3"/>
          <a:srcRect l="15991" t="3735" r="9907" b="5953"/>
          <a:stretch/>
        </p:blipFill>
        <p:spPr>
          <a:xfrm rot="5400000">
            <a:off x="8402144" y="2573819"/>
            <a:ext cx="3793851" cy="3467822"/>
          </a:xfrm>
          <a:prstGeom prst="rect">
            <a:avLst/>
          </a:prstGeom>
        </p:spPr>
      </p:pic>
    </p:spTree>
    <p:extLst>
      <p:ext uri="{BB962C8B-B14F-4D97-AF65-F5344CB8AC3E}">
        <p14:creationId xmlns:p14="http://schemas.microsoft.com/office/powerpoint/2010/main" val="141297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5A993-D42A-95E5-4B00-CC546B697225}"/>
              </a:ext>
            </a:extLst>
          </p:cNvPr>
          <p:cNvSpPr>
            <a:spLocks noGrp="1"/>
          </p:cNvSpPr>
          <p:nvPr>
            <p:ph type="title"/>
          </p:nvPr>
        </p:nvSpPr>
        <p:spPr>
          <a:xfrm>
            <a:off x="522515" y="786810"/>
            <a:ext cx="9613861" cy="1080938"/>
          </a:xfrm>
        </p:spPr>
        <p:txBody>
          <a:bodyPr>
            <a:normAutofit/>
          </a:bodyPr>
          <a:lstStyle/>
          <a:p>
            <a:r>
              <a:rPr lang="en-US" sz="4800" dirty="0">
                <a:latin typeface="Arial" panose="020B0604020202020204" pitchFamily="34" charset="0"/>
                <a:cs typeface="Arial" panose="020B0604020202020204" pitchFamily="34" charset="0"/>
              </a:rPr>
              <a:t>Marketing</a:t>
            </a:r>
          </a:p>
        </p:txBody>
      </p:sp>
      <p:sp>
        <p:nvSpPr>
          <p:cNvPr id="7" name="TextBox 6">
            <a:extLst>
              <a:ext uri="{FF2B5EF4-FFF2-40B4-BE49-F238E27FC236}">
                <a16:creationId xmlns:a16="http://schemas.microsoft.com/office/drawing/2014/main" id="{719D8FCD-3357-4D3C-F88F-1DC8261575A0}"/>
              </a:ext>
            </a:extLst>
          </p:cNvPr>
          <p:cNvSpPr txBox="1"/>
          <p:nvPr/>
        </p:nvSpPr>
        <p:spPr>
          <a:xfrm>
            <a:off x="539544" y="2065683"/>
            <a:ext cx="3252870" cy="4716676"/>
          </a:xfrm>
          <a:prstGeom prst="rect">
            <a:avLst/>
          </a:prstGeom>
          <a:noFill/>
        </p:spPr>
        <p:txBody>
          <a:bodyPr wrap="square" rtlCol="0">
            <a:spAutoFit/>
          </a:bodyPr>
          <a:lstStyle/>
          <a:p>
            <a:r>
              <a:rPr lang="en-US" b="1" u="sng" dirty="0">
                <a:latin typeface="Lemon"/>
              </a:rPr>
              <a:t>Facebook:</a:t>
            </a:r>
            <a:endParaRPr lang="en-US" sz="1600" u="sng" dirty="0"/>
          </a:p>
          <a:p>
            <a:pPr fontAlgn="base"/>
            <a:r>
              <a:rPr lang="en-US" sz="1600" b="1" dirty="0">
                <a:latin typeface="Times New Roman" panose="02020603050405020304" pitchFamily="18" charset="0"/>
              </a:rPr>
              <a:t>Franklin Parks &amp; Recreation</a:t>
            </a:r>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15,262</a:t>
            </a:r>
            <a:endParaRPr lang="en-US" sz="1400"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Like count 👍: </a:t>
            </a:r>
            <a:r>
              <a:rPr lang="en-US" sz="1400" dirty="0">
                <a:solidFill>
                  <a:srgbClr val="000000"/>
                </a:solidFill>
                <a:latin typeface="Times New Roman" panose="02020603050405020304" pitchFamily="18" charset="0"/>
              </a:rPr>
              <a:t>13,352</a:t>
            </a:r>
            <a:endParaRPr lang="en-US" sz="1400"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You can now book our facilities ONLINE….” </a:t>
            </a:r>
            <a:r>
              <a:rPr lang="en-US" sz="1400" b="1" u="sng" dirty="0">
                <a:solidFill>
                  <a:srgbClr val="000000"/>
                </a:solidFill>
                <a:latin typeface="Times New Roman" panose="02020603050405020304" pitchFamily="18" charset="0"/>
              </a:rPr>
              <a:t>(boosted)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380 Likes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Shares : </a:t>
            </a:r>
            <a:r>
              <a:rPr lang="en-US" sz="1400" dirty="0">
                <a:solidFill>
                  <a:srgbClr val="000000"/>
                </a:solidFill>
                <a:latin typeface="Times New Roman" panose="02020603050405020304" pitchFamily="18" charset="0"/>
              </a:rPr>
              <a:t>46</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dirty="0">
                <a:solidFill>
                  <a:srgbClr val="000000"/>
                </a:solidFill>
                <a:latin typeface="Times New Roman" panose="02020603050405020304" pitchFamily="18" charset="0"/>
              </a:rPr>
              <a:t>8 </a:t>
            </a:r>
          </a:p>
          <a:p>
            <a:r>
              <a:rPr lang="en-US" sz="1600" b="1" dirty="0">
                <a:latin typeface="Times New Roman" panose="02020603050405020304" pitchFamily="18" charset="0"/>
              </a:rPr>
              <a:t>Franklin Family Aquatics Center</a:t>
            </a:r>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2,606</a:t>
            </a:r>
            <a:endParaRPr lang="en-US" sz="1400"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Like count 👍: </a:t>
            </a:r>
            <a:r>
              <a:rPr lang="en-US" sz="1400" dirty="0">
                <a:solidFill>
                  <a:srgbClr val="000000"/>
                </a:solidFill>
                <a:latin typeface="Times New Roman" panose="02020603050405020304" pitchFamily="18" charset="0"/>
              </a:rPr>
              <a:t>2,301</a:t>
            </a:r>
            <a:endParaRPr lang="en-US" sz="1400"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i="1" dirty="0">
                <a:solidFill>
                  <a:srgbClr val="000000"/>
                </a:solidFill>
                <a:latin typeface="Times New Roman" panose="02020603050405020304" pitchFamily="18" charset="0"/>
              </a:rPr>
              <a:t>“ Have your next birthday at the Franklin Family Aquatic Center…” </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i="1" dirty="0">
                <a:solidFill>
                  <a:srgbClr val="000000"/>
                </a:solidFill>
                <a:latin typeface="Times New Roman" panose="02020603050405020304" pitchFamily="18" charset="0"/>
              </a:rPr>
              <a:t>932</a:t>
            </a:r>
            <a:r>
              <a:rPr lang="en-US" sz="1400" dirty="0">
                <a:solidFill>
                  <a:srgbClr val="000000"/>
                </a:solidFill>
                <a:latin typeface="Times New Roman" panose="02020603050405020304" pitchFamily="18" charset="0"/>
              </a:rPr>
              <a:t> Likes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Shares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43</a:t>
            </a:r>
            <a:endParaRPr lang="en-US" sz="1400" dirty="0">
              <a:solidFill>
                <a:srgbClr val="000000"/>
              </a:solidFill>
              <a:latin typeface="Times New Roman" panose="02020603050405020304" pitchFamily="18" charset="0"/>
            </a:endParaRPr>
          </a:p>
          <a:p>
            <a:br>
              <a:rPr lang="en-US" sz="1050" dirty="0"/>
            </a:br>
            <a:endParaRPr lang="en-US" sz="1600" i="1" dirty="0"/>
          </a:p>
        </p:txBody>
      </p:sp>
      <p:sp>
        <p:nvSpPr>
          <p:cNvPr id="3" name="Rectangle 2">
            <a:extLst>
              <a:ext uri="{FF2B5EF4-FFF2-40B4-BE49-F238E27FC236}">
                <a16:creationId xmlns:a16="http://schemas.microsoft.com/office/drawing/2014/main" id="{8DF3E1C3-3305-4E38-AE8C-D14D8B7E87A7}"/>
              </a:ext>
            </a:extLst>
          </p:cNvPr>
          <p:cNvSpPr/>
          <p:nvPr/>
        </p:nvSpPr>
        <p:spPr>
          <a:xfrm>
            <a:off x="4425649" y="2065683"/>
            <a:ext cx="3252869" cy="2585323"/>
          </a:xfrm>
          <a:prstGeom prst="rect">
            <a:avLst/>
          </a:prstGeom>
        </p:spPr>
        <p:txBody>
          <a:bodyPr wrap="square">
            <a:spAutoFit/>
          </a:bodyPr>
          <a:lstStyle/>
          <a:p>
            <a:pPr lvl="0"/>
            <a:r>
              <a:rPr lang="en-US" b="1" u="sng" dirty="0">
                <a:solidFill>
                  <a:prstClr val="white"/>
                </a:solidFill>
                <a:latin typeface="Lemon"/>
              </a:rPr>
              <a:t>Instagram:</a:t>
            </a:r>
            <a:endParaRPr lang="en-US" sz="1600" u="sng" dirty="0">
              <a:solidFill>
                <a:prstClr val="white"/>
              </a:solidFill>
            </a:endParaRPr>
          </a:p>
          <a:p>
            <a:pPr lvl="0" fontAlgn="base"/>
            <a:r>
              <a:rPr lang="en-US" sz="1600" b="1" dirty="0" err="1">
                <a:solidFill>
                  <a:prstClr val="white"/>
                </a:solidFill>
                <a:latin typeface="Times New Roman" panose="02020603050405020304" pitchFamily="18" charset="0"/>
              </a:rPr>
              <a:t>Franklinparksin</a:t>
            </a:r>
            <a:endParaRPr lang="en-US" sz="1600" b="1" dirty="0">
              <a:solidFill>
                <a:prstClr val="white"/>
              </a:solidFill>
              <a:latin typeface="Times New Roman" panose="02020603050405020304" pitchFamily="18" charset="0"/>
            </a:endParaRPr>
          </a:p>
          <a:p>
            <a:pPr marL="285750" lvl="0" indent="-2857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1,439</a:t>
            </a:r>
            <a:endParaRPr lang="en-US" sz="1400" dirty="0">
              <a:solidFill>
                <a:prstClr val="white"/>
              </a:solidFill>
            </a:endParaRPr>
          </a:p>
          <a:p>
            <a:pPr marL="285750" lvl="0" indent="-2857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“We are only 3 months away from our 2024 Franklin Eclipse Festival!...”</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i="1" dirty="0">
                <a:solidFill>
                  <a:srgbClr val="000000"/>
                </a:solidFill>
                <a:latin typeface="Times New Roman" panose="02020603050405020304" pitchFamily="18" charset="0"/>
              </a:rPr>
              <a:t>22</a:t>
            </a:r>
            <a:r>
              <a:rPr lang="en-US" sz="1400" dirty="0">
                <a:solidFill>
                  <a:srgbClr val="000000"/>
                </a:solidFill>
                <a:latin typeface="Times New Roman" panose="02020603050405020304" pitchFamily="18" charset="0"/>
              </a:rPr>
              <a:t> Likes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Saves : </a:t>
            </a:r>
            <a:r>
              <a:rPr lang="en-US" sz="1400" i="1" dirty="0">
                <a:solidFill>
                  <a:srgbClr val="000000"/>
                </a:solidFill>
                <a:latin typeface="Times New Roman" panose="02020603050405020304" pitchFamily="18" charset="0"/>
              </a:rPr>
              <a:t>0</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Sends : </a:t>
            </a:r>
            <a:r>
              <a:rPr lang="en-US" sz="1400" i="1" dirty="0">
                <a:solidFill>
                  <a:srgbClr val="000000"/>
                </a:solidFill>
                <a:latin typeface="Times New Roman" panose="02020603050405020304" pitchFamily="18" charset="0"/>
              </a:rPr>
              <a:t>0 </a:t>
            </a:r>
            <a:endParaRPr lang="en-US" sz="1400" dirty="0">
              <a:solidFill>
                <a:srgbClr val="000000"/>
              </a:solidFill>
              <a:latin typeface="Times New Roman" panose="02020603050405020304" pitchFamily="18" charset="0"/>
            </a:endParaRPr>
          </a:p>
          <a:p>
            <a:pPr marL="285750" lvl="0" indent="-285750">
              <a:buFont typeface="Arial" panose="020B0604020202020204" pitchFamily="34" charset="0"/>
              <a:buChar char="•"/>
            </a:pPr>
            <a:endParaRPr lang="en-US" sz="1600" dirty="0">
              <a:solidFill>
                <a:prstClr val="white"/>
              </a:solidFill>
            </a:endParaRPr>
          </a:p>
        </p:txBody>
      </p:sp>
      <p:sp>
        <p:nvSpPr>
          <p:cNvPr id="5" name="Rectangle 4">
            <a:extLst>
              <a:ext uri="{FF2B5EF4-FFF2-40B4-BE49-F238E27FC236}">
                <a16:creationId xmlns:a16="http://schemas.microsoft.com/office/drawing/2014/main" id="{751BADD3-1BAC-4F75-A29B-26DD229E7D8C}"/>
              </a:ext>
            </a:extLst>
          </p:cNvPr>
          <p:cNvSpPr/>
          <p:nvPr/>
        </p:nvSpPr>
        <p:spPr>
          <a:xfrm>
            <a:off x="8952201" y="2105829"/>
            <a:ext cx="3123591" cy="2154436"/>
          </a:xfrm>
          <a:prstGeom prst="rect">
            <a:avLst/>
          </a:prstGeom>
        </p:spPr>
        <p:txBody>
          <a:bodyPr wrap="square">
            <a:spAutoFit/>
          </a:bodyPr>
          <a:lstStyle/>
          <a:p>
            <a:pPr lvl="0"/>
            <a:r>
              <a:rPr lang="en-US" b="1" u="sng" dirty="0">
                <a:solidFill>
                  <a:prstClr val="white"/>
                </a:solidFill>
                <a:latin typeface="Lemon"/>
              </a:rPr>
              <a:t>Twitter (X): </a:t>
            </a:r>
            <a:endParaRPr lang="en-US" sz="1600" u="sng" dirty="0">
              <a:solidFill>
                <a:prstClr val="white"/>
              </a:solidFill>
            </a:endParaRPr>
          </a:p>
          <a:p>
            <a:pPr lvl="0" fontAlgn="base"/>
            <a:r>
              <a:rPr lang="en-US" sz="1600" b="1" dirty="0" err="1">
                <a:solidFill>
                  <a:prstClr val="white"/>
                </a:solidFill>
                <a:latin typeface="Times New Roman" panose="02020603050405020304" pitchFamily="18" charset="0"/>
              </a:rPr>
              <a:t>FranklinParksIN</a:t>
            </a:r>
            <a:endParaRPr lang="en-US" sz="1600" b="1" dirty="0">
              <a:solidFill>
                <a:prstClr val="white"/>
              </a:solidFill>
              <a:latin typeface="Times New Roman" panose="02020603050405020304" pitchFamily="18" charset="0"/>
            </a:endParaRPr>
          </a:p>
          <a:p>
            <a:pPr lvl="0"/>
            <a:r>
              <a:rPr lang="en-US" sz="1400" b="1" i="1" dirty="0">
                <a:solidFill>
                  <a:srgbClr val="000000"/>
                </a:solidFill>
                <a:latin typeface="Times New Roman" panose="02020603050405020304" pitchFamily="18" charset="0"/>
              </a:rPr>
              <a:t>Follower count as of2/1:</a:t>
            </a:r>
            <a:r>
              <a:rPr lang="en-US" sz="1400" b="1" dirty="0">
                <a:solidFill>
                  <a:srgbClr val="000000"/>
                </a:solidFill>
                <a:latin typeface="Times New Roman" panose="02020603050405020304" pitchFamily="18" charset="0"/>
              </a:rPr>
              <a:t> </a:t>
            </a:r>
            <a:r>
              <a:rPr lang="en-US" sz="1400" dirty="0">
                <a:solidFill>
                  <a:srgbClr val="000000"/>
                </a:solidFill>
                <a:latin typeface="Times New Roman" panose="02020603050405020304" pitchFamily="18" charset="0"/>
              </a:rPr>
              <a:t>1,050</a:t>
            </a:r>
            <a:r>
              <a:rPr lang="en-US" sz="1400" b="1" i="1" dirty="0">
                <a:solidFill>
                  <a:srgbClr val="000000"/>
                </a:solidFill>
                <a:latin typeface="Times New Roman" panose="02020603050405020304" pitchFamily="18" charset="0"/>
              </a:rPr>
              <a:t> </a:t>
            </a:r>
            <a:endParaRPr lang="en-US" sz="1400" dirty="0">
              <a:solidFill>
                <a:prstClr val="white"/>
              </a:solidFill>
            </a:endParaRPr>
          </a:p>
          <a:p>
            <a:pPr lvl="0"/>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“Kickapoo Kids Camp Registration…”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1 Like</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Impressions : </a:t>
            </a:r>
            <a:r>
              <a:rPr lang="en-US" sz="1400" dirty="0">
                <a:solidFill>
                  <a:srgbClr val="000000"/>
                </a:solidFill>
                <a:latin typeface="Times New Roman" panose="02020603050405020304" pitchFamily="18" charset="0"/>
              </a:rPr>
              <a:t>208</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Replies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lvl="0"/>
            <a:endParaRPr lang="en-US" sz="1600" dirty="0">
              <a:solidFill>
                <a:prstClr val="white"/>
              </a:solidFill>
            </a:endParaRPr>
          </a:p>
        </p:txBody>
      </p:sp>
      <p:sp>
        <p:nvSpPr>
          <p:cNvPr id="6" name="Rectangle 5">
            <a:extLst>
              <a:ext uri="{FF2B5EF4-FFF2-40B4-BE49-F238E27FC236}">
                <a16:creationId xmlns:a16="http://schemas.microsoft.com/office/drawing/2014/main" id="{EF536EAE-3A64-43E3-B139-4E259BBF360B}"/>
              </a:ext>
            </a:extLst>
          </p:cNvPr>
          <p:cNvSpPr/>
          <p:nvPr/>
        </p:nvSpPr>
        <p:spPr>
          <a:xfrm>
            <a:off x="4514110" y="4340092"/>
            <a:ext cx="3563262" cy="2677656"/>
          </a:xfrm>
          <a:prstGeom prst="rect">
            <a:avLst/>
          </a:prstGeom>
        </p:spPr>
        <p:txBody>
          <a:bodyPr wrap="square">
            <a:spAutoFit/>
          </a:bodyPr>
          <a:lstStyle/>
          <a:p>
            <a:pPr lvl="0"/>
            <a:r>
              <a:rPr lang="en-US" sz="2000" b="1" u="sng" dirty="0" err="1">
                <a:solidFill>
                  <a:prstClr val="white"/>
                </a:solidFill>
                <a:latin typeface="Lemon"/>
              </a:rPr>
              <a:t>Tik</a:t>
            </a:r>
            <a:r>
              <a:rPr lang="en-US" sz="2000" b="1" u="sng" dirty="0">
                <a:solidFill>
                  <a:prstClr val="white"/>
                </a:solidFill>
                <a:latin typeface="Lemon"/>
              </a:rPr>
              <a:t> Tok:</a:t>
            </a:r>
            <a:r>
              <a:rPr lang="en-US" sz="2000" b="1" u="sng" dirty="0">
                <a:solidFill>
                  <a:prstClr val="white"/>
                </a:solidFill>
                <a:latin typeface="Times New Roman" panose="02020603050405020304" pitchFamily="18" charset="0"/>
              </a:rPr>
              <a:t> </a:t>
            </a:r>
            <a:endParaRPr lang="en-US" u="sng" dirty="0">
              <a:solidFill>
                <a:prstClr val="white"/>
              </a:solidFill>
            </a:endParaRPr>
          </a:p>
          <a:p>
            <a:pPr lvl="0" fontAlgn="base"/>
            <a:r>
              <a:rPr lang="en-US" b="1" dirty="0" err="1">
                <a:solidFill>
                  <a:prstClr val="white"/>
                </a:solidFill>
                <a:latin typeface="Times New Roman" panose="02020603050405020304" pitchFamily="18" charset="0"/>
              </a:rPr>
              <a:t>Franklinparksin</a:t>
            </a:r>
            <a:endParaRPr lang="en-US" b="1" dirty="0">
              <a:solidFill>
                <a:prstClr val="white"/>
              </a:solidFill>
              <a:latin typeface="Times New Roman" panose="02020603050405020304" pitchFamily="18" charset="0"/>
            </a:endParaRPr>
          </a:p>
          <a:p>
            <a:pPr lvl="0"/>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102</a:t>
            </a:r>
            <a:endParaRPr lang="en-US" sz="1600" dirty="0">
              <a:solidFill>
                <a:prstClr val="white"/>
              </a:solidFill>
            </a:endParaRPr>
          </a:p>
          <a:p>
            <a:pPr lvl="0"/>
            <a:r>
              <a:rPr lang="en-US" sz="1400" b="1" i="1" dirty="0">
                <a:solidFill>
                  <a:srgbClr val="000000"/>
                </a:solidFill>
                <a:latin typeface="Times New Roman" panose="02020603050405020304" pitchFamily="18" charset="0"/>
              </a:rPr>
              <a:t>Like count 👍: </a:t>
            </a:r>
            <a:r>
              <a:rPr lang="en-US" sz="1400" dirty="0">
                <a:solidFill>
                  <a:srgbClr val="000000"/>
                </a:solidFill>
                <a:latin typeface="Times New Roman" panose="02020603050405020304" pitchFamily="18" charset="0"/>
              </a:rPr>
              <a:t>46 </a:t>
            </a:r>
          </a:p>
          <a:p>
            <a:pPr lvl="0"/>
            <a:r>
              <a:rPr lang="en-US" sz="1400" b="1" i="1" dirty="0">
                <a:solidFill>
                  <a:srgbClr val="000000"/>
                </a:solidFill>
                <a:latin typeface="Times New Roman" panose="02020603050405020304" pitchFamily="18" charset="0"/>
              </a:rPr>
              <a:t>View Count : </a:t>
            </a:r>
            <a:r>
              <a:rPr lang="en-US" sz="1400" dirty="0">
                <a:solidFill>
                  <a:srgbClr val="000000"/>
                </a:solidFill>
                <a:latin typeface="Times New Roman" panose="02020603050405020304" pitchFamily="18" charset="0"/>
              </a:rPr>
              <a:t>1,563</a:t>
            </a:r>
            <a:r>
              <a:rPr lang="en-US" sz="1400" b="1" i="1" dirty="0">
                <a:solidFill>
                  <a:srgbClr val="000000"/>
                </a:solidFill>
                <a:latin typeface="Times New Roman" panose="02020603050405020304" pitchFamily="18" charset="0"/>
              </a:rPr>
              <a:t> </a:t>
            </a:r>
            <a:endParaRPr lang="en-US" sz="1600" dirty="0">
              <a:solidFill>
                <a:prstClr val="white"/>
              </a:solidFill>
            </a:endParaRPr>
          </a:p>
          <a:p>
            <a:pPr lvl="0"/>
            <a:r>
              <a:rPr lang="en-US" sz="1400" b="1" i="1" dirty="0">
                <a:solidFill>
                  <a:srgbClr val="000000"/>
                </a:solidFill>
                <a:latin typeface="Times New Roman" panose="02020603050405020304" pitchFamily="18" charset="0"/>
              </a:rPr>
              <a:t>Most viewed post 💕: </a:t>
            </a:r>
            <a:r>
              <a:rPr lang="en-US" sz="1400" dirty="0">
                <a:solidFill>
                  <a:srgbClr val="000000"/>
                </a:solidFill>
                <a:latin typeface="Times New Roman" panose="02020603050405020304" pitchFamily="18" charset="0"/>
              </a:rPr>
              <a:t> “We got a </a:t>
            </a:r>
            <a:r>
              <a:rPr lang="en-US" sz="1400" dirty="0" err="1">
                <a:solidFill>
                  <a:srgbClr val="000000"/>
                </a:solidFill>
                <a:latin typeface="Times New Roman" panose="02020603050405020304" pitchFamily="18" charset="0"/>
              </a:rPr>
              <a:t>TikTok</a:t>
            </a:r>
            <a:r>
              <a:rPr lang="en-US" sz="1400" dirty="0">
                <a:solidFill>
                  <a:srgbClr val="000000"/>
                </a:solidFill>
                <a:latin typeface="Times New Roman" panose="02020603050405020304" pitchFamily="18" charset="0"/>
              </a:rPr>
              <a:t>, follow us…”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13 Likes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Saves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lvl="0"/>
            <a:endParaRPr lang="en-US" dirty="0">
              <a:solidFill>
                <a:prstClr val="white"/>
              </a:solidFill>
            </a:endParaRPr>
          </a:p>
        </p:txBody>
      </p:sp>
      <p:pic>
        <p:nvPicPr>
          <p:cNvPr id="8" name="Picture 7">
            <a:extLst>
              <a:ext uri="{FF2B5EF4-FFF2-40B4-BE49-F238E27FC236}">
                <a16:creationId xmlns:a16="http://schemas.microsoft.com/office/drawing/2014/main" id="{0D22F410-1D14-48D5-977C-FCF6AB132DAD}"/>
              </a:ext>
            </a:extLst>
          </p:cNvPr>
          <p:cNvPicPr>
            <a:picLocks noChangeAspect="1"/>
          </p:cNvPicPr>
          <p:nvPr/>
        </p:nvPicPr>
        <p:blipFill>
          <a:blip r:embed="rId2"/>
          <a:stretch>
            <a:fillRect/>
          </a:stretch>
        </p:blipFill>
        <p:spPr>
          <a:xfrm>
            <a:off x="119452" y="2088343"/>
            <a:ext cx="403063" cy="403063"/>
          </a:xfrm>
          <a:prstGeom prst="rect">
            <a:avLst/>
          </a:prstGeom>
        </p:spPr>
      </p:pic>
      <p:pic>
        <p:nvPicPr>
          <p:cNvPr id="9" name="Picture 8">
            <a:extLst>
              <a:ext uri="{FF2B5EF4-FFF2-40B4-BE49-F238E27FC236}">
                <a16:creationId xmlns:a16="http://schemas.microsoft.com/office/drawing/2014/main" id="{69B507BE-184A-462F-937C-4F430F83B41F}"/>
              </a:ext>
            </a:extLst>
          </p:cNvPr>
          <p:cNvPicPr>
            <a:picLocks noChangeAspect="1"/>
          </p:cNvPicPr>
          <p:nvPr/>
        </p:nvPicPr>
        <p:blipFill>
          <a:blip r:embed="rId3"/>
          <a:stretch>
            <a:fillRect/>
          </a:stretch>
        </p:blipFill>
        <p:spPr>
          <a:xfrm>
            <a:off x="4029799" y="2088530"/>
            <a:ext cx="403063" cy="402876"/>
          </a:xfrm>
          <a:prstGeom prst="rect">
            <a:avLst/>
          </a:prstGeom>
        </p:spPr>
      </p:pic>
      <p:pic>
        <p:nvPicPr>
          <p:cNvPr id="11" name="Picture 10">
            <a:extLst>
              <a:ext uri="{FF2B5EF4-FFF2-40B4-BE49-F238E27FC236}">
                <a16:creationId xmlns:a16="http://schemas.microsoft.com/office/drawing/2014/main" id="{39279758-2766-48CD-9720-B41A994B9BB7}"/>
              </a:ext>
            </a:extLst>
          </p:cNvPr>
          <p:cNvPicPr>
            <a:picLocks noChangeAspect="1"/>
          </p:cNvPicPr>
          <p:nvPr/>
        </p:nvPicPr>
        <p:blipFill>
          <a:blip r:embed="rId4"/>
          <a:stretch>
            <a:fillRect/>
          </a:stretch>
        </p:blipFill>
        <p:spPr>
          <a:xfrm>
            <a:off x="8551509" y="2088343"/>
            <a:ext cx="469663" cy="386187"/>
          </a:xfrm>
          <a:prstGeom prst="rect">
            <a:avLst/>
          </a:prstGeom>
        </p:spPr>
      </p:pic>
      <p:pic>
        <p:nvPicPr>
          <p:cNvPr id="12" name="Picture 11">
            <a:extLst>
              <a:ext uri="{FF2B5EF4-FFF2-40B4-BE49-F238E27FC236}">
                <a16:creationId xmlns:a16="http://schemas.microsoft.com/office/drawing/2014/main" id="{7DC9A7DA-11D9-4126-91E8-583AA120943E}"/>
              </a:ext>
            </a:extLst>
          </p:cNvPr>
          <p:cNvPicPr>
            <a:picLocks noChangeAspect="1"/>
          </p:cNvPicPr>
          <p:nvPr/>
        </p:nvPicPr>
        <p:blipFill>
          <a:blip r:embed="rId5"/>
          <a:stretch>
            <a:fillRect/>
          </a:stretch>
        </p:blipFill>
        <p:spPr>
          <a:xfrm>
            <a:off x="4099225" y="4424021"/>
            <a:ext cx="403063" cy="403063"/>
          </a:xfrm>
          <a:prstGeom prst="rect">
            <a:avLst/>
          </a:prstGeom>
        </p:spPr>
      </p:pic>
      <p:pic>
        <p:nvPicPr>
          <p:cNvPr id="13" name="Picture 12">
            <a:extLst>
              <a:ext uri="{FF2B5EF4-FFF2-40B4-BE49-F238E27FC236}">
                <a16:creationId xmlns:a16="http://schemas.microsoft.com/office/drawing/2014/main" id="{4733FFE3-B47B-4385-96F8-A93E5E83874C}"/>
              </a:ext>
            </a:extLst>
          </p:cNvPr>
          <p:cNvPicPr>
            <a:picLocks noChangeAspect="1"/>
          </p:cNvPicPr>
          <p:nvPr/>
        </p:nvPicPr>
        <p:blipFill>
          <a:blip r:embed="rId6"/>
          <a:stretch>
            <a:fillRect/>
          </a:stretch>
        </p:blipFill>
        <p:spPr>
          <a:xfrm>
            <a:off x="8138591" y="2137491"/>
            <a:ext cx="346835" cy="346835"/>
          </a:xfrm>
          <a:prstGeom prst="rect">
            <a:avLst/>
          </a:prstGeom>
        </p:spPr>
      </p:pic>
      <p:pic>
        <p:nvPicPr>
          <p:cNvPr id="4" name="Picture 3">
            <a:extLst>
              <a:ext uri="{FF2B5EF4-FFF2-40B4-BE49-F238E27FC236}">
                <a16:creationId xmlns:a16="http://schemas.microsoft.com/office/drawing/2014/main" id="{901CF818-C257-4F9A-8D89-43870155641F}"/>
              </a:ext>
            </a:extLst>
          </p:cNvPr>
          <p:cNvPicPr>
            <a:picLocks noChangeAspect="1"/>
          </p:cNvPicPr>
          <p:nvPr/>
        </p:nvPicPr>
        <p:blipFill>
          <a:blip r:embed="rId7"/>
          <a:stretch>
            <a:fillRect/>
          </a:stretch>
        </p:blipFill>
        <p:spPr>
          <a:xfrm>
            <a:off x="8077372" y="4990252"/>
            <a:ext cx="3895682" cy="859611"/>
          </a:xfrm>
          <a:prstGeom prst="rect">
            <a:avLst/>
          </a:prstGeom>
        </p:spPr>
      </p:pic>
    </p:spTree>
    <p:extLst>
      <p:ext uri="{BB962C8B-B14F-4D97-AF65-F5344CB8AC3E}">
        <p14:creationId xmlns:p14="http://schemas.microsoft.com/office/powerpoint/2010/main" val="249953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5A993-D42A-95E5-4B00-CC546B697225}"/>
              </a:ext>
            </a:extLst>
          </p:cNvPr>
          <p:cNvSpPr>
            <a:spLocks noGrp="1"/>
          </p:cNvSpPr>
          <p:nvPr>
            <p:ph type="title"/>
          </p:nvPr>
        </p:nvSpPr>
        <p:spPr>
          <a:xfrm>
            <a:off x="417636" y="744561"/>
            <a:ext cx="9613861" cy="1080938"/>
          </a:xfrm>
        </p:spPr>
        <p:txBody>
          <a:bodyPr>
            <a:normAutofit/>
          </a:bodyPr>
          <a:lstStyle/>
          <a:p>
            <a:r>
              <a:rPr lang="en-US" sz="4800" dirty="0">
                <a:latin typeface="Arial" panose="020B0604020202020204" pitchFamily="34" charset="0"/>
                <a:cs typeface="Arial" panose="020B0604020202020204" pitchFamily="34" charset="0"/>
              </a:rPr>
              <a:t>Marketing</a:t>
            </a:r>
          </a:p>
        </p:txBody>
      </p:sp>
      <p:sp>
        <p:nvSpPr>
          <p:cNvPr id="7" name="TextBox 6">
            <a:extLst>
              <a:ext uri="{FF2B5EF4-FFF2-40B4-BE49-F238E27FC236}">
                <a16:creationId xmlns:a16="http://schemas.microsoft.com/office/drawing/2014/main" id="{719D8FCD-3357-4D3C-F88F-1DC8261575A0}"/>
              </a:ext>
            </a:extLst>
          </p:cNvPr>
          <p:cNvSpPr txBox="1"/>
          <p:nvPr/>
        </p:nvSpPr>
        <p:spPr>
          <a:xfrm>
            <a:off x="506878" y="2064920"/>
            <a:ext cx="3252870" cy="4501232"/>
          </a:xfrm>
          <a:prstGeom prst="rect">
            <a:avLst/>
          </a:prstGeom>
          <a:noFill/>
        </p:spPr>
        <p:txBody>
          <a:bodyPr wrap="square" rtlCol="0">
            <a:spAutoFit/>
          </a:bodyPr>
          <a:lstStyle/>
          <a:p>
            <a:r>
              <a:rPr lang="en-US" b="1" u="sng" dirty="0">
                <a:latin typeface="Lemon"/>
              </a:rPr>
              <a:t>Facebook:</a:t>
            </a:r>
            <a:endParaRPr lang="en-US" sz="1600" u="sng" dirty="0"/>
          </a:p>
          <a:p>
            <a:pPr fontAlgn="base"/>
            <a:r>
              <a:rPr lang="en-US" sz="1600" b="1" dirty="0">
                <a:latin typeface="Times New Roman" panose="02020603050405020304" pitchFamily="18" charset="0"/>
              </a:rPr>
              <a:t>Franklin Parks &amp; Recreation</a:t>
            </a:r>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15,369 </a:t>
            </a:r>
            <a:r>
              <a:rPr lang="en-US" sz="1400" b="1" dirty="0">
                <a:solidFill>
                  <a:srgbClr val="000000"/>
                </a:solidFill>
                <a:latin typeface="Times New Roman" panose="02020603050405020304" pitchFamily="18" charset="0"/>
              </a:rPr>
              <a:t>(+107)</a:t>
            </a:r>
            <a:endParaRPr lang="en-US" sz="1400" b="1"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Like count 👍: </a:t>
            </a:r>
            <a:r>
              <a:rPr lang="en-US" sz="1400" dirty="0">
                <a:solidFill>
                  <a:srgbClr val="000000"/>
                </a:solidFill>
                <a:latin typeface="Times New Roman" panose="02020603050405020304" pitchFamily="18" charset="0"/>
              </a:rPr>
              <a:t>13,387  </a:t>
            </a:r>
            <a:r>
              <a:rPr lang="en-US" sz="1400" b="1" dirty="0">
                <a:solidFill>
                  <a:srgbClr val="000000"/>
                </a:solidFill>
                <a:latin typeface="Times New Roman" panose="02020603050405020304" pitchFamily="18" charset="0"/>
              </a:rPr>
              <a:t>(+35)</a:t>
            </a:r>
            <a:endParaRPr lang="en-US" sz="1400" b="1"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Announcing our 2024 Free Summer Concert Series….” </a:t>
            </a:r>
            <a:endParaRPr lang="en-US" sz="1400" b="1" u="sng" dirty="0">
              <a:solidFill>
                <a:srgbClr val="000000"/>
              </a:solidFill>
              <a:latin typeface="Times New Roman" panose="02020603050405020304" pitchFamily="18" charset="0"/>
            </a:endParaRPr>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316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Shares : </a:t>
            </a:r>
            <a:r>
              <a:rPr lang="en-US" sz="1400" i="1" dirty="0">
                <a:solidFill>
                  <a:srgbClr val="000000"/>
                </a:solidFill>
                <a:latin typeface="Times New Roman" panose="02020603050405020304" pitchFamily="18" charset="0"/>
              </a:rPr>
              <a:t>319</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52</a:t>
            </a:r>
            <a:endParaRPr lang="en-US" sz="1400" dirty="0">
              <a:solidFill>
                <a:srgbClr val="000000"/>
              </a:solidFill>
              <a:latin typeface="Times New Roman" panose="02020603050405020304" pitchFamily="18" charset="0"/>
            </a:endParaRPr>
          </a:p>
          <a:p>
            <a:r>
              <a:rPr lang="en-US" sz="1600" b="1" dirty="0">
                <a:latin typeface="Times New Roman" panose="02020603050405020304" pitchFamily="18" charset="0"/>
              </a:rPr>
              <a:t>Franklin Family Aquatics Center</a:t>
            </a:r>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2,617  </a:t>
            </a:r>
            <a:r>
              <a:rPr lang="en-US" sz="1400" b="1" dirty="0">
                <a:solidFill>
                  <a:srgbClr val="000000"/>
                </a:solidFill>
                <a:latin typeface="Times New Roman" panose="02020603050405020304" pitchFamily="18" charset="0"/>
              </a:rPr>
              <a:t>(+11) </a:t>
            </a:r>
            <a:endParaRPr lang="en-US" sz="1400" b="1"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Like count 👍: </a:t>
            </a:r>
            <a:r>
              <a:rPr lang="en-US" sz="1400" dirty="0">
                <a:solidFill>
                  <a:srgbClr val="000000"/>
                </a:solidFill>
                <a:latin typeface="Times New Roman" panose="02020603050405020304" pitchFamily="18" charset="0"/>
              </a:rPr>
              <a:t>2,303  </a:t>
            </a:r>
            <a:r>
              <a:rPr lang="en-US" sz="1400" b="1" dirty="0">
                <a:solidFill>
                  <a:srgbClr val="000000"/>
                </a:solidFill>
                <a:latin typeface="Times New Roman" panose="02020603050405020304" pitchFamily="18" charset="0"/>
              </a:rPr>
              <a:t>(+2)</a:t>
            </a:r>
            <a:endParaRPr lang="en-US" sz="1400" b="1" dirty="0"/>
          </a:p>
          <a:p>
            <a:pPr marL="171450" indent="-1714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i="1" dirty="0">
                <a:solidFill>
                  <a:srgbClr val="000000"/>
                </a:solidFill>
                <a:latin typeface="Times New Roman" panose="02020603050405020304" pitchFamily="18" charset="0"/>
              </a:rPr>
              <a:t>“ Lifeguarding certification classes now open…” </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Shares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0</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Link Clinks : </a:t>
            </a:r>
            <a:r>
              <a:rPr lang="en-US" sz="1400" i="1" dirty="0">
                <a:solidFill>
                  <a:srgbClr val="000000"/>
                </a:solidFill>
                <a:latin typeface="Times New Roman" panose="02020603050405020304" pitchFamily="18" charset="0"/>
              </a:rPr>
              <a:t>141</a:t>
            </a:r>
            <a:endParaRPr lang="en-US" sz="1400" dirty="0">
              <a:solidFill>
                <a:srgbClr val="000000"/>
              </a:solidFill>
              <a:latin typeface="Times New Roman" panose="02020603050405020304" pitchFamily="18" charset="0"/>
            </a:endParaRPr>
          </a:p>
          <a:p>
            <a:br>
              <a:rPr lang="en-US" sz="1050" dirty="0"/>
            </a:br>
            <a:endParaRPr lang="en-US" sz="1600" i="1" dirty="0"/>
          </a:p>
        </p:txBody>
      </p:sp>
      <p:sp>
        <p:nvSpPr>
          <p:cNvPr id="3" name="Rectangle 2">
            <a:extLst>
              <a:ext uri="{FF2B5EF4-FFF2-40B4-BE49-F238E27FC236}">
                <a16:creationId xmlns:a16="http://schemas.microsoft.com/office/drawing/2014/main" id="{8DF3E1C3-3305-4E38-AE8C-D14D8B7E87A7}"/>
              </a:ext>
            </a:extLst>
          </p:cNvPr>
          <p:cNvSpPr/>
          <p:nvPr/>
        </p:nvSpPr>
        <p:spPr>
          <a:xfrm>
            <a:off x="4428053" y="2072054"/>
            <a:ext cx="3252869" cy="2585323"/>
          </a:xfrm>
          <a:prstGeom prst="rect">
            <a:avLst/>
          </a:prstGeom>
        </p:spPr>
        <p:txBody>
          <a:bodyPr wrap="square">
            <a:spAutoFit/>
          </a:bodyPr>
          <a:lstStyle/>
          <a:p>
            <a:pPr lvl="0"/>
            <a:r>
              <a:rPr lang="en-US" b="1" u="sng" dirty="0">
                <a:solidFill>
                  <a:prstClr val="white"/>
                </a:solidFill>
                <a:latin typeface="Lemon"/>
              </a:rPr>
              <a:t>Instagram:</a:t>
            </a:r>
            <a:endParaRPr lang="en-US" sz="1600" u="sng" dirty="0">
              <a:solidFill>
                <a:prstClr val="white"/>
              </a:solidFill>
            </a:endParaRPr>
          </a:p>
          <a:p>
            <a:pPr lvl="0" fontAlgn="base"/>
            <a:r>
              <a:rPr lang="en-US" sz="1600" b="1" dirty="0" err="1">
                <a:solidFill>
                  <a:prstClr val="white"/>
                </a:solidFill>
                <a:latin typeface="Times New Roman" panose="02020603050405020304" pitchFamily="18" charset="0"/>
              </a:rPr>
              <a:t>Franklinparksin</a:t>
            </a:r>
            <a:endParaRPr lang="en-US" sz="1600" b="1" dirty="0">
              <a:solidFill>
                <a:prstClr val="white"/>
              </a:solidFill>
              <a:latin typeface="Times New Roman" panose="02020603050405020304" pitchFamily="18" charset="0"/>
            </a:endParaRPr>
          </a:p>
          <a:p>
            <a:pPr marL="285750" lvl="0" indent="-285750">
              <a:buFont typeface="Arial" panose="020B0604020202020204" pitchFamily="34" charset="0"/>
              <a:buChar char="•"/>
            </a:pPr>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1,482 </a:t>
            </a:r>
            <a:r>
              <a:rPr lang="en-US" sz="1400" b="1" dirty="0">
                <a:solidFill>
                  <a:srgbClr val="000000"/>
                </a:solidFill>
                <a:latin typeface="Times New Roman" panose="02020603050405020304" pitchFamily="18" charset="0"/>
              </a:rPr>
              <a:t>(+43) </a:t>
            </a:r>
            <a:endParaRPr lang="en-US" sz="1400" b="1" dirty="0">
              <a:solidFill>
                <a:prstClr val="white"/>
              </a:solidFill>
            </a:endParaRPr>
          </a:p>
          <a:p>
            <a:pPr marL="285750" lvl="0" indent="-285750">
              <a:buFont typeface="Arial" panose="020B0604020202020204" pitchFamily="34" charset="0"/>
              <a:buChar char="•"/>
            </a:pPr>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“We are so excited to announce our 2024 Free Concert Series…..”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65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dirty="0">
                <a:solidFill>
                  <a:srgbClr val="000000"/>
                </a:solidFill>
                <a:latin typeface="Times New Roman" panose="02020603050405020304" pitchFamily="18" charset="0"/>
              </a:rPr>
              <a:t>3</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Saves : </a:t>
            </a:r>
            <a:r>
              <a:rPr lang="en-US" sz="1400" dirty="0">
                <a:solidFill>
                  <a:srgbClr val="000000"/>
                </a:solidFill>
                <a:latin typeface="Times New Roman" panose="02020603050405020304" pitchFamily="18" charset="0"/>
              </a:rPr>
              <a:t>6</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Sends : </a:t>
            </a:r>
            <a:r>
              <a:rPr lang="en-US" sz="1400" dirty="0">
                <a:solidFill>
                  <a:srgbClr val="000000"/>
                </a:solidFill>
                <a:latin typeface="Times New Roman" panose="02020603050405020304" pitchFamily="18" charset="0"/>
              </a:rPr>
              <a:t>8 </a:t>
            </a:r>
          </a:p>
          <a:p>
            <a:pPr marL="285750" lvl="0" indent="-285750">
              <a:buFont typeface="Arial" panose="020B0604020202020204" pitchFamily="34" charset="0"/>
              <a:buChar char="•"/>
            </a:pPr>
            <a:endParaRPr lang="en-US" sz="1600" dirty="0">
              <a:solidFill>
                <a:prstClr val="white"/>
              </a:solidFill>
            </a:endParaRPr>
          </a:p>
        </p:txBody>
      </p:sp>
      <p:sp>
        <p:nvSpPr>
          <p:cNvPr id="5" name="Rectangle 4">
            <a:extLst>
              <a:ext uri="{FF2B5EF4-FFF2-40B4-BE49-F238E27FC236}">
                <a16:creationId xmlns:a16="http://schemas.microsoft.com/office/drawing/2014/main" id="{751BADD3-1BAC-4F75-A29B-26DD229E7D8C}"/>
              </a:ext>
            </a:extLst>
          </p:cNvPr>
          <p:cNvSpPr/>
          <p:nvPr/>
        </p:nvSpPr>
        <p:spPr>
          <a:xfrm>
            <a:off x="8948957" y="2088343"/>
            <a:ext cx="3123591" cy="2123658"/>
          </a:xfrm>
          <a:prstGeom prst="rect">
            <a:avLst/>
          </a:prstGeom>
        </p:spPr>
        <p:txBody>
          <a:bodyPr wrap="square">
            <a:spAutoFit/>
          </a:bodyPr>
          <a:lstStyle/>
          <a:p>
            <a:pPr lvl="0"/>
            <a:r>
              <a:rPr lang="en-US" b="1" u="sng" dirty="0">
                <a:solidFill>
                  <a:prstClr val="white"/>
                </a:solidFill>
                <a:latin typeface="Lemon"/>
              </a:rPr>
              <a:t>Twitter (X): </a:t>
            </a:r>
            <a:endParaRPr lang="en-US" sz="1600" u="sng" dirty="0">
              <a:solidFill>
                <a:prstClr val="white"/>
              </a:solidFill>
            </a:endParaRPr>
          </a:p>
          <a:p>
            <a:pPr lvl="0" fontAlgn="base"/>
            <a:r>
              <a:rPr lang="en-US" sz="1600" b="1" dirty="0" err="1">
                <a:solidFill>
                  <a:prstClr val="white"/>
                </a:solidFill>
                <a:latin typeface="Times New Roman" panose="02020603050405020304" pitchFamily="18" charset="0"/>
              </a:rPr>
              <a:t>FranklinParksIN</a:t>
            </a:r>
            <a:endParaRPr lang="en-US" sz="1600" b="1" dirty="0">
              <a:solidFill>
                <a:prstClr val="white"/>
              </a:solidFill>
              <a:latin typeface="Times New Roman" panose="02020603050405020304" pitchFamily="18" charset="0"/>
            </a:endParaRPr>
          </a:p>
          <a:p>
            <a:pPr lvl="0"/>
            <a:r>
              <a:rPr lang="en-US" sz="1400" b="1" i="1" dirty="0">
                <a:solidFill>
                  <a:srgbClr val="000000"/>
                </a:solidFill>
                <a:latin typeface="Times New Roman" panose="02020603050405020304" pitchFamily="18" charset="0"/>
              </a:rPr>
              <a:t>Follower count as of2/1:</a:t>
            </a:r>
            <a:r>
              <a:rPr lang="en-US" sz="1400" b="1" dirty="0">
                <a:solidFill>
                  <a:srgbClr val="000000"/>
                </a:solidFill>
                <a:latin typeface="Times New Roman" panose="02020603050405020304" pitchFamily="18" charset="0"/>
              </a:rPr>
              <a:t> </a:t>
            </a:r>
            <a:r>
              <a:rPr lang="en-US" sz="1400" dirty="0">
                <a:solidFill>
                  <a:srgbClr val="000000"/>
                </a:solidFill>
                <a:latin typeface="Times New Roman" panose="02020603050405020304" pitchFamily="18" charset="0"/>
              </a:rPr>
              <a:t>1,051 </a:t>
            </a:r>
            <a:r>
              <a:rPr lang="en-US" sz="1400" b="1" dirty="0">
                <a:solidFill>
                  <a:srgbClr val="000000"/>
                </a:solidFill>
                <a:latin typeface="Times New Roman" panose="02020603050405020304" pitchFamily="18" charset="0"/>
              </a:rPr>
              <a:t>(+1) </a:t>
            </a:r>
            <a:endParaRPr lang="en-US" sz="1400" b="1" dirty="0">
              <a:solidFill>
                <a:prstClr val="white"/>
              </a:solidFill>
            </a:endParaRPr>
          </a:p>
          <a:p>
            <a:pPr lvl="0"/>
            <a:r>
              <a:rPr lang="en-US" sz="1400" b="1" i="1" dirty="0">
                <a:solidFill>
                  <a:srgbClr val="000000"/>
                </a:solidFill>
                <a:latin typeface="Times New Roman" panose="02020603050405020304" pitchFamily="18" charset="0"/>
              </a:rPr>
              <a:t>Most liked post 💕: </a:t>
            </a:r>
            <a:r>
              <a:rPr lang="en-US" sz="1400" dirty="0">
                <a:solidFill>
                  <a:srgbClr val="000000"/>
                </a:solidFill>
                <a:latin typeface="Times New Roman" panose="02020603050405020304" pitchFamily="18" charset="0"/>
              </a:rPr>
              <a:t>“Kickapoo Kids Camp Registration…”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1 Like</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Impressions : </a:t>
            </a:r>
            <a:r>
              <a:rPr lang="en-US" sz="1400" dirty="0">
                <a:solidFill>
                  <a:srgbClr val="000000"/>
                </a:solidFill>
                <a:latin typeface="Times New Roman" panose="02020603050405020304" pitchFamily="18" charset="0"/>
              </a:rPr>
              <a:t>208</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Replies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lvl="0"/>
            <a:endParaRPr lang="en-US" sz="1400" b="1" i="1" dirty="0">
              <a:solidFill>
                <a:srgbClr val="000000"/>
              </a:solidFill>
              <a:latin typeface="Times New Roman" panose="02020603050405020304" pitchFamily="18" charset="0"/>
            </a:endParaRPr>
          </a:p>
        </p:txBody>
      </p:sp>
      <p:sp>
        <p:nvSpPr>
          <p:cNvPr id="6" name="Rectangle 5">
            <a:extLst>
              <a:ext uri="{FF2B5EF4-FFF2-40B4-BE49-F238E27FC236}">
                <a16:creationId xmlns:a16="http://schemas.microsoft.com/office/drawing/2014/main" id="{EF536EAE-3A64-43E3-B139-4E259BBF360B}"/>
              </a:ext>
            </a:extLst>
          </p:cNvPr>
          <p:cNvSpPr/>
          <p:nvPr/>
        </p:nvSpPr>
        <p:spPr>
          <a:xfrm>
            <a:off x="4458599" y="4315536"/>
            <a:ext cx="3563262" cy="2893100"/>
          </a:xfrm>
          <a:prstGeom prst="rect">
            <a:avLst/>
          </a:prstGeom>
        </p:spPr>
        <p:txBody>
          <a:bodyPr wrap="square">
            <a:spAutoFit/>
          </a:bodyPr>
          <a:lstStyle/>
          <a:p>
            <a:pPr lvl="0"/>
            <a:r>
              <a:rPr lang="en-US" sz="2000" b="1" u="sng" dirty="0" err="1">
                <a:solidFill>
                  <a:prstClr val="white"/>
                </a:solidFill>
                <a:latin typeface="Lemon"/>
              </a:rPr>
              <a:t>Tik</a:t>
            </a:r>
            <a:r>
              <a:rPr lang="en-US" sz="2000" b="1" u="sng" dirty="0">
                <a:solidFill>
                  <a:prstClr val="white"/>
                </a:solidFill>
                <a:latin typeface="Lemon"/>
              </a:rPr>
              <a:t> Tok:</a:t>
            </a:r>
            <a:r>
              <a:rPr lang="en-US" sz="2000" b="1" u="sng" dirty="0">
                <a:solidFill>
                  <a:prstClr val="white"/>
                </a:solidFill>
                <a:latin typeface="Times New Roman" panose="02020603050405020304" pitchFamily="18" charset="0"/>
              </a:rPr>
              <a:t> </a:t>
            </a:r>
            <a:endParaRPr lang="en-US" u="sng" dirty="0">
              <a:solidFill>
                <a:prstClr val="white"/>
              </a:solidFill>
            </a:endParaRPr>
          </a:p>
          <a:p>
            <a:pPr lvl="0" fontAlgn="base"/>
            <a:r>
              <a:rPr lang="en-US" b="1" dirty="0" err="1">
                <a:solidFill>
                  <a:prstClr val="white"/>
                </a:solidFill>
                <a:latin typeface="Times New Roman" panose="02020603050405020304" pitchFamily="18" charset="0"/>
              </a:rPr>
              <a:t>Franklinparksin</a:t>
            </a:r>
            <a:endParaRPr lang="en-US" b="1" dirty="0">
              <a:solidFill>
                <a:prstClr val="white"/>
              </a:solidFill>
              <a:latin typeface="Times New Roman" panose="02020603050405020304" pitchFamily="18" charset="0"/>
            </a:endParaRPr>
          </a:p>
          <a:p>
            <a:pPr lvl="0"/>
            <a:r>
              <a:rPr lang="en-US" sz="1400" b="1" i="1" dirty="0">
                <a:solidFill>
                  <a:srgbClr val="000000"/>
                </a:solidFill>
                <a:latin typeface="Times New Roman" panose="02020603050405020304" pitchFamily="18" charset="0"/>
              </a:rPr>
              <a:t>Follower count: </a:t>
            </a:r>
            <a:r>
              <a:rPr lang="en-US" sz="1400" dirty="0">
                <a:solidFill>
                  <a:srgbClr val="000000"/>
                </a:solidFill>
                <a:latin typeface="Times New Roman" panose="02020603050405020304" pitchFamily="18" charset="0"/>
              </a:rPr>
              <a:t>113 </a:t>
            </a:r>
            <a:r>
              <a:rPr lang="en-US" sz="1400" b="1" dirty="0">
                <a:solidFill>
                  <a:srgbClr val="000000"/>
                </a:solidFill>
                <a:latin typeface="Times New Roman" panose="02020603050405020304" pitchFamily="18" charset="0"/>
              </a:rPr>
              <a:t>(+11)</a:t>
            </a:r>
            <a:endParaRPr lang="en-US" sz="1600" b="1" dirty="0">
              <a:solidFill>
                <a:prstClr val="white"/>
              </a:solidFill>
            </a:endParaRPr>
          </a:p>
          <a:p>
            <a:pPr lvl="0"/>
            <a:r>
              <a:rPr lang="en-US" sz="1400" b="1" i="1" dirty="0">
                <a:solidFill>
                  <a:srgbClr val="000000"/>
                </a:solidFill>
                <a:latin typeface="Times New Roman" panose="02020603050405020304" pitchFamily="18" charset="0"/>
              </a:rPr>
              <a:t>Like count 👍: </a:t>
            </a:r>
            <a:r>
              <a:rPr lang="en-US" sz="1400" i="1" dirty="0">
                <a:solidFill>
                  <a:srgbClr val="000000"/>
                </a:solidFill>
                <a:latin typeface="Times New Roman" panose="02020603050405020304" pitchFamily="18" charset="0"/>
              </a:rPr>
              <a:t>46</a:t>
            </a:r>
          </a:p>
          <a:p>
            <a:pPr lvl="0"/>
            <a:r>
              <a:rPr lang="en-US" sz="1400" b="1" i="1" dirty="0">
                <a:solidFill>
                  <a:srgbClr val="000000"/>
                </a:solidFill>
                <a:latin typeface="Times New Roman" panose="02020603050405020304" pitchFamily="18" charset="0"/>
              </a:rPr>
              <a:t>View count : </a:t>
            </a:r>
            <a:r>
              <a:rPr lang="en-US" sz="1400" i="1" dirty="0">
                <a:solidFill>
                  <a:srgbClr val="000000"/>
                </a:solidFill>
                <a:latin typeface="Times New Roman" panose="02020603050405020304" pitchFamily="18" charset="0"/>
              </a:rPr>
              <a:t>153 </a:t>
            </a:r>
            <a:endParaRPr lang="en-US" sz="1600" dirty="0">
              <a:solidFill>
                <a:prstClr val="white"/>
              </a:solidFill>
            </a:endParaRPr>
          </a:p>
          <a:p>
            <a:pPr lvl="0"/>
            <a:r>
              <a:rPr lang="en-US" sz="1400" b="1" i="1" dirty="0">
                <a:solidFill>
                  <a:srgbClr val="000000"/>
                </a:solidFill>
                <a:latin typeface="Times New Roman" panose="02020603050405020304" pitchFamily="18" charset="0"/>
              </a:rPr>
              <a:t>Most viewed post 💕: </a:t>
            </a:r>
            <a:r>
              <a:rPr lang="en-US" sz="1400" dirty="0">
                <a:solidFill>
                  <a:srgbClr val="000000"/>
                </a:solidFill>
                <a:latin typeface="Times New Roman" panose="02020603050405020304" pitchFamily="18" charset="0"/>
              </a:rPr>
              <a:t>“We got a </a:t>
            </a:r>
            <a:r>
              <a:rPr lang="en-US" sz="1400" dirty="0" err="1">
                <a:solidFill>
                  <a:srgbClr val="000000"/>
                </a:solidFill>
                <a:latin typeface="Times New Roman" panose="02020603050405020304" pitchFamily="18" charset="0"/>
              </a:rPr>
              <a:t>TikTok</a:t>
            </a:r>
            <a:r>
              <a:rPr lang="en-US" sz="1400" dirty="0">
                <a:solidFill>
                  <a:srgbClr val="000000"/>
                </a:solidFill>
                <a:latin typeface="Times New Roman" panose="02020603050405020304" pitchFamily="18" charset="0"/>
              </a:rPr>
              <a:t>, follow us…” </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Likes : </a:t>
            </a:r>
            <a:r>
              <a:rPr lang="en-US" sz="1400" dirty="0">
                <a:solidFill>
                  <a:srgbClr val="000000"/>
                </a:solidFill>
                <a:latin typeface="Times New Roman" panose="02020603050405020304" pitchFamily="18" charset="0"/>
              </a:rPr>
              <a:t>13 Likes</a:t>
            </a: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Saves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marL="628650" lvl="1" indent="-171450">
              <a:buFont typeface="Courier New" panose="02070309020205020404" pitchFamily="49" charset="0"/>
              <a:buChar char="o"/>
            </a:pPr>
            <a:r>
              <a:rPr lang="en-US" sz="1400" b="1" i="1" dirty="0">
                <a:solidFill>
                  <a:srgbClr val="000000"/>
                </a:solidFill>
                <a:latin typeface="Times New Roman" panose="02020603050405020304" pitchFamily="18" charset="0"/>
              </a:rPr>
              <a:t>Number of Comments : </a:t>
            </a:r>
            <a:r>
              <a:rPr lang="en-US" sz="1400" i="1" dirty="0">
                <a:solidFill>
                  <a:srgbClr val="000000"/>
                </a:solidFill>
                <a:latin typeface="Times New Roman" panose="02020603050405020304" pitchFamily="18" charset="0"/>
              </a:rPr>
              <a:t>0</a:t>
            </a:r>
            <a:endParaRPr lang="en-US" sz="1400" dirty="0">
              <a:solidFill>
                <a:srgbClr val="000000"/>
              </a:solidFill>
              <a:latin typeface="Times New Roman" panose="02020603050405020304" pitchFamily="18" charset="0"/>
            </a:endParaRPr>
          </a:p>
          <a:p>
            <a:pPr lvl="0"/>
            <a:endParaRPr lang="en-US" sz="1400" dirty="0">
              <a:solidFill>
                <a:srgbClr val="000000"/>
              </a:solidFill>
              <a:latin typeface="Times New Roman" panose="02020603050405020304" pitchFamily="18" charset="0"/>
            </a:endParaRPr>
          </a:p>
          <a:p>
            <a:pPr lvl="0"/>
            <a:endParaRPr lang="en-US" dirty="0">
              <a:solidFill>
                <a:prstClr val="white"/>
              </a:solidFill>
            </a:endParaRPr>
          </a:p>
        </p:txBody>
      </p:sp>
      <p:pic>
        <p:nvPicPr>
          <p:cNvPr id="8" name="Picture 7">
            <a:extLst>
              <a:ext uri="{FF2B5EF4-FFF2-40B4-BE49-F238E27FC236}">
                <a16:creationId xmlns:a16="http://schemas.microsoft.com/office/drawing/2014/main" id="{0D22F410-1D14-48D5-977C-FCF6AB132DAD}"/>
              </a:ext>
            </a:extLst>
          </p:cNvPr>
          <p:cNvPicPr>
            <a:picLocks noChangeAspect="1"/>
          </p:cNvPicPr>
          <p:nvPr/>
        </p:nvPicPr>
        <p:blipFill>
          <a:blip r:embed="rId2"/>
          <a:stretch>
            <a:fillRect/>
          </a:stretch>
        </p:blipFill>
        <p:spPr>
          <a:xfrm>
            <a:off x="119452" y="2088343"/>
            <a:ext cx="403063" cy="403063"/>
          </a:xfrm>
          <a:prstGeom prst="rect">
            <a:avLst/>
          </a:prstGeom>
        </p:spPr>
      </p:pic>
      <p:pic>
        <p:nvPicPr>
          <p:cNvPr id="9" name="Picture 8">
            <a:extLst>
              <a:ext uri="{FF2B5EF4-FFF2-40B4-BE49-F238E27FC236}">
                <a16:creationId xmlns:a16="http://schemas.microsoft.com/office/drawing/2014/main" id="{69B507BE-184A-462F-937C-4F430F83B41F}"/>
              </a:ext>
            </a:extLst>
          </p:cNvPr>
          <p:cNvPicPr>
            <a:picLocks noChangeAspect="1"/>
          </p:cNvPicPr>
          <p:nvPr/>
        </p:nvPicPr>
        <p:blipFill>
          <a:blip r:embed="rId3"/>
          <a:stretch>
            <a:fillRect/>
          </a:stretch>
        </p:blipFill>
        <p:spPr>
          <a:xfrm>
            <a:off x="4029799" y="2088530"/>
            <a:ext cx="403063" cy="402876"/>
          </a:xfrm>
          <a:prstGeom prst="rect">
            <a:avLst/>
          </a:prstGeom>
        </p:spPr>
      </p:pic>
      <p:pic>
        <p:nvPicPr>
          <p:cNvPr id="11" name="Picture 10">
            <a:extLst>
              <a:ext uri="{FF2B5EF4-FFF2-40B4-BE49-F238E27FC236}">
                <a16:creationId xmlns:a16="http://schemas.microsoft.com/office/drawing/2014/main" id="{39279758-2766-48CD-9720-B41A994B9BB7}"/>
              </a:ext>
            </a:extLst>
          </p:cNvPr>
          <p:cNvPicPr>
            <a:picLocks noChangeAspect="1"/>
          </p:cNvPicPr>
          <p:nvPr/>
        </p:nvPicPr>
        <p:blipFill>
          <a:blip r:embed="rId4"/>
          <a:stretch>
            <a:fillRect/>
          </a:stretch>
        </p:blipFill>
        <p:spPr>
          <a:xfrm>
            <a:off x="8551509" y="2088343"/>
            <a:ext cx="469663" cy="386187"/>
          </a:xfrm>
          <a:prstGeom prst="rect">
            <a:avLst/>
          </a:prstGeom>
        </p:spPr>
      </p:pic>
      <p:pic>
        <p:nvPicPr>
          <p:cNvPr id="12" name="Picture 11">
            <a:extLst>
              <a:ext uri="{FF2B5EF4-FFF2-40B4-BE49-F238E27FC236}">
                <a16:creationId xmlns:a16="http://schemas.microsoft.com/office/drawing/2014/main" id="{7DC9A7DA-11D9-4126-91E8-583AA120943E}"/>
              </a:ext>
            </a:extLst>
          </p:cNvPr>
          <p:cNvPicPr>
            <a:picLocks noChangeAspect="1"/>
          </p:cNvPicPr>
          <p:nvPr/>
        </p:nvPicPr>
        <p:blipFill>
          <a:blip r:embed="rId5"/>
          <a:stretch>
            <a:fillRect/>
          </a:stretch>
        </p:blipFill>
        <p:spPr>
          <a:xfrm>
            <a:off x="4068455" y="4315536"/>
            <a:ext cx="403063" cy="403063"/>
          </a:xfrm>
          <a:prstGeom prst="rect">
            <a:avLst/>
          </a:prstGeom>
        </p:spPr>
      </p:pic>
      <p:pic>
        <p:nvPicPr>
          <p:cNvPr id="13" name="Picture 12">
            <a:extLst>
              <a:ext uri="{FF2B5EF4-FFF2-40B4-BE49-F238E27FC236}">
                <a16:creationId xmlns:a16="http://schemas.microsoft.com/office/drawing/2014/main" id="{4733FFE3-B47B-4385-96F8-A93E5E83874C}"/>
              </a:ext>
            </a:extLst>
          </p:cNvPr>
          <p:cNvPicPr>
            <a:picLocks noChangeAspect="1"/>
          </p:cNvPicPr>
          <p:nvPr/>
        </p:nvPicPr>
        <p:blipFill>
          <a:blip r:embed="rId6"/>
          <a:stretch>
            <a:fillRect/>
          </a:stretch>
        </p:blipFill>
        <p:spPr>
          <a:xfrm>
            <a:off x="8138591" y="2137491"/>
            <a:ext cx="346835" cy="346835"/>
          </a:xfrm>
          <a:prstGeom prst="rect">
            <a:avLst/>
          </a:prstGeom>
        </p:spPr>
      </p:pic>
      <p:pic>
        <p:nvPicPr>
          <p:cNvPr id="17" name="Picture 16">
            <a:extLst>
              <a:ext uri="{FF2B5EF4-FFF2-40B4-BE49-F238E27FC236}">
                <a16:creationId xmlns:a16="http://schemas.microsoft.com/office/drawing/2014/main" id="{F732F816-8B70-43A4-8D41-3FF952A2B850}"/>
              </a:ext>
            </a:extLst>
          </p:cNvPr>
          <p:cNvPicPr>
            <a:picLocks noChangeAspect="1"/>
          </p:cNvPicPr>
          <p:nvPr/>
        </p:nvPicPr>
        <p:blipFill>
          <a:blip r:embed="rId7"/>
          <a:stretch>
            <a:fillRect/>
          </a:stretch>
        </p:blipFill>
        <p:spPr>
          <a:xfrm>
            <a:off x="7916002" y="5100368"/>
            <a:ext cx="4230991" cy="859611"/>
          </a:xfrm>
          <a:prstGeom prst="rect">
            <a:avLst/>
          </a:prstGeom>
        </p:spPr>
      </p:pic>
    </p:spTree>
    <p:extLst>
      <p:ext uri="{BB962C8B-B14F-4D97-AF65-F5344CB8AC3E}">
        <p14:creationId xmlns:p14="http://schemas.microsoft.com/office/powerpoint/2010/main" val="3356805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B81B3-0931-0B0E-172E-0445924FF363}"/>
              </a:ext>
            </a:extLst>
          </p:cNvPr>
          <p:cNvSpPr>
            <a:spLocks noGrp="1"/>
          </p:cNvSpPr>
          <p:nvPr>
            <p:ph type="title"/>
          </p:nvPr>
        </p:nvSpPr>
        <p:spPr>
          <a:xfrm>
            <a:off x="252482" y="706070"/>
            <a:ext cx="9613861" cy="1080938"/>
          </a:xfrm>
        </p:spPr>
        <p:txBody>
          <a:bodyPr>
            <a:normAutofit/>
          </a:bodyPr>
          <a:lstStyle/>
          <a:p>
            <a:r>
              <a:rPr lang="en-US" sz="4800" dirty="0">
                <a:latin typeface="Arial" panose="020B0604020202020204" pitchFamily="34" charset="0"/>
                <a:cs typeface="Arial" panose="020B0604020202020204" pitchFamily="34" charset="0"/>
              </a:rPr>
              <a:t>Aquatics &amp; Fitness Classes </a:t>
            </a:r>
          </a:p>
        </p:txBody>
      </p:sp>
      <p:sp>
        <p:nvSpPr>
          <p:cNvPr id="4" name="TextBox 3">
            <a:extLst>
              <a:ext uri="{FF2B5EF4-FFF2-40B4-BE49-F238E27FC236}">
                <a16:creationId xmlns:a16="http://schemas.microsoft.com/office/drawing/2014/main" id="{A65313CD-B255-47B6-B6B4-CC55FBF6B952}"/>
              </a:ext>
            </a:extLst>
          </p:cNvPr>
          <p:cNvSpPr txBox="1"/>
          <p:nvPr/>
        </p:nvSpPr>
        <p:spPr>
          <a:xfrm>
            <a:off x="402672" y="2087463"/>
            <a:ext cx="5259897" cy="4708981"/>
          </a:xfrm>
          <a:prstGeom prst="rect">
            <a:avLst/>
          </a:prstGeom>
          <a:noFill/>
        </p:spPr>
        <p:txBody>
          <a:bodyPr wrap="square" rtlCol="0">
            <a:spAutoFit/>
          </a:bodyPr>
          <a:lstStyle/>
          <a:p>
            <a:r>
              <a:rPr lang="en-US" sz="1400" b="1" u="sng" dirty="0">
                <a:solidFill>
                  <a:schemeClr val="bg1"/>
                </a:solidFill>
                <a:latin typeface="Arial" panose="020B0604020202020204" pitchFamily="34" charset="0"/>
                <a:cs typeface="Arial" panose="020B0604020202020204" pitchFamily="34" charset="0"/>
              </a:rPr>
              <a:t>Aquatics </a:t>
            </a:r>
            <a:endParaRPr lang="en-US" sz="1400" dirty="0">
              <a:solidFill>
                <a:schemeClr val="bg1"/>
              </a:solidFill>
              <a:latin typeface="Arial" panose="020B0604020202020204" pitchFamily="34" charset="0"/>
              <a:cs typeface="Arial" panose="020B0604020202020204" pitchFamily="34" charset="0"/>
            </a:endParaRPr>
          </a:p>
          <a:p>
            <a:r>
              <a:rPr lang="en-US" sz="1400" b="1" dirty="0">
                <a:solidFill>
                  <a:schemeClr val="bg1"/>
                </a:solidFill>
                <a:latin typeface="Arial" panose="020B0604020202020204" pitchFamily="34" charset="0"/>
                <a:cs typeface="Arial" panose="020B0604020202020204" pitchFamily="34" charset="0"/>
              </a:rPr>
              <a:t> </a:t>
            </a:r>
            <a:endParaRPr lang="en-US" sz="1400" dirty="0">
              <a:solidFill>
                <a:schemeClr val="bg1"/>
              </a:solidFill>
              <a:latin typeface="Arial" panose="020B0604020202020204" pitchFamily="34" charset="0"/>
              <a:cs typeface="Arial" panose="020B0604020202020204" pitchFamily="34" charset="0"/>
            </a:endParaRPr>
          </a:p>
          <a:p>
            <a:pPr lvl="0"/>
            <a:r>
              <a:rPr lang="en-US" sz="1400" dirty="0">
                <a:solidFill>
                  <a:schemeClr val="bg1"/>
                </a:solidFill>
                <a:latin typeface="Arial" panose="020B0604020202020204" pitchFamily="34" charset="0"/>
                <a:cs typeface="Arial" panose="020B0604020202020204" pitchFamily="34" charset="0"/>
              </a:rPr>
              <a:t>Swim lessons to start in April on Wednesday evenings at the middle school.  $60 for 5-week sessions.  We will hold two of these sessions. Then we will transition to outdoor swim lessons.</a:t>
            </a:r>
          </a:p>
          <a:p>
            <a:pPr lvl="0"/>
            <a:r>
              <a:rPr lang="en-US" sz="1400" dirty="0">
                <a:solidFill>
                  <a:schemeClr val="bg1"/>
                </a:solidFill>
                <a:latin typeface="Arial" panose="020B0604020202020204" pitchFamily="34" charset="0"/>
                <a:cs typeface="Arial" panose="020B0604020202020204" pitchFamily="34" charset="0"/>
              </a:rPr>
              <a:t>Lifeguard interviews will be held along with lifeguarding classes.  This will help assess candidate’s skills, responsibility, and coachability.</a:t>
            </a:r>
          </a:p>
          <a:p>
            <a:pPr lvl="0"/>
            <a:r>
              <a:rPr lang="en-US" sz="1400" dirty="0">
                <a:solidFill>
                  <a:schemeClr val="bg1"/>
                </a:solidFill>
                <a:latin typeface="Arial" panose="020B0604020202020204" pitchFamily="34" charset="0"/>
                <a:cs typeface="Arial" panose="020B0604020202020204" pitchFamily="34" charset="0"/>
              </a:rPr>
              <a:t>Seasonal Part Time Concessions Manager has been hired, Lucas Corley.</a:t>
            </a:r>
          </a:p>
          <a:p>
            <a:r>
              <a:rPr lang="en-US" sz="1400" dirty="0">
                <a:solidFill>
                  <a:schemeClr val="bg1"/>
                </a:solidFill>
                <a:latin typeface="Arial" panose="020B0604020202020204" pitchFamily="34" charset="0"/>
                <a:cs typeface="Arial" panose="020B0604020202020204" pitchFamily="34" charset="0"/>
              </a:rPr>
              <a:t> </a:t>
            </a:r>
          </a:p>
          <a:p>
            <a:r>
              <a:rPr lang="en-US" sz="1400" dirty="0">
                <a:solidFill>
                  <a:schemeClr val="bg1"/>
                </a:solidFill>
                <a:latin typeface="Arial" panose="020B0604020202020204" pitchFamily="34" charset="0"/>
                <a:cs typeface="Arial" panose="020B0604020202020204" pitchFamily="34" charset="0"/>
              </a:rPr>
              <a:t> </a:t>
            </a:r>
            <a:r>
              <a:rPr lang="en-US" sz="1400" b="1" u="sng" dirty="0">
                <a:solidFill>
                  <a:schemeClr val="bg1"/>
                </a:solidFill>
                <a:latin typeface="Arial" panose="020B0604020202020204" pitchFamily="34" charset="0"/>
                <a:cs typeface="Arial" panose="020B0604020202020204" pitchFamily="34" charset="0"/>
              </a:rPr>
              <a:t>Group Fitness Classes</a:t>
            </a:r>
            <a:endParaRPr lang="en-US" sz="1400" dirty="0">
              <a:solidFill>
                <a:schemeClr val="bg1"/>
              </a:solidFill>
              <a:latin typeface="Arial" panose="020B0604020202020204" pitchFamily="34" charset="0"/>
              <a:cs typeface="Arial" panose="020B0604020202020204" pitchFamily="34" charset="0"/>
            </a:endParaRPr>
          </a:p>
          <a:p>
            <a:r>
              <a:rPr lang="en-US" sz="1400" b="1" i="1" dirty="0">
                <a:solidFill>
                  <a:schemeClr val="bg1"/>
                </a:solidFill>
                <a:latin typeface="Arial" panose="020B0604020202020204" pitchFamily="34" charset="0"/>
                <a:cs typeface="Arial" panose="020B0604020202020204" pitchFamily="34" charset="0"/>
              </a:rPr>
              <a:t> </a:t>
            </a:r>
            <a:endParaRPr lang="en-US" sz="1400" dirty="0">
              <a:solidFill>
                <a:schemeClr val="bg1"/>
              </a:solidFill>
              <a:latin typeface="Arial" panose="020B0604020202020204" pitchFamily="34" charset="0"/>
              <a:cs typeface="Arial" panose="020B0604020202020204" pitchFamily="34" charset="0"/>
            </a:endParaRPr>
          </a:p>
          <a:p>
            <a:pPr lvl="0"/>
            <a:r>
              <a:rPr lang="en-US" sz="1400" dirty="0">
                <a:solidFill>
                  <a:schemeClr val="bg1"/>
                </a:solidFill>
                <a:latin typeface="Arial" panose="020B0604020202020204" pitchFamily="34" charset="0"/>
                <a:cs typeface="Arial" panose="020B0604020202020204" pitchFamily="34" charset="0"/>
              </a:rPr>
              <a:t>We currently have 72 individuals currently enrolled in our various Group Fitness classes.</a:t>
            </a:r>
          </a:p>
          <a:p>
            <a:r>
              <a:rPr lang="en-US" dirty="0">
                <a:solidFill>
                  <a:schemeClr val="bg1"/>
                </a:solidFill>
                <a:latin typeface="Arial" panose="020B0604020202020204" pitchFamily="34" charset="0"/>
                <a:cs typeface="Arial" panose="020B0604020202020204" pitchFamily="34" charset="0"/>
              </a:rPr>
              <a:t> </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a:t>
            </a:r>
          </a:p>
          <a:p>
            <a:r>
              <a:rPr lang="en-US" dirty="0">
                <a:solidFill>
                  <a:schemeClr val="bg1"/>
                </a:solidFill>
                <a:latin typeface="Arial" panose="020B0604020202020204" pitchFamily="34" charset="0"/>
                <a:cs typeface="Arial" panose="020B0604020202020204" pitchFamily="34" charset="0"/>
              </a:rPr>
              <a:t>								</a:t>
            </a:r>
            <a:r>
              <a:rPr lang="en-US" sz="1400" i="1" dirty="0">
                <a:solidFill>
                  <a:schemeClr val="bg1"/>
                </a:solidFill>
                <a:latin typeface="Arial" panose="020B0604020202020204" pitchFamily="34" charset="0"/>
                <a:cs typeface="Arial" panose="020B0604020202020204" pitchFamily="34" charset="0"/>
              </a:rPr>
              <a:t>- Alfonso </a:t>
            </a:r>
            <a:endParaRPr lang="en-US" i="1" dirty="0">
              <a:solidFill>
                <a:schemeClr val="bg1"/>
              </a:solidFill>
              <a:latin typeface="Arial" panose="020B0604020202020204" pitchFamily="34" charset="0"/>
              <a:cs typeface="Arial" panose="020B0604020202020204" pitchFamily="34" charset="0"/>
            </a:endParaRPr>
          </a:p>
          <a:p>
            <a:endParaRPr lang="en-US" dirty="0">
              <a:solidFill>
                <a:schemeClr val="bg1"/>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47555E9D-0183-4092-8D9A-5867EEFDE0CF}"/>
              </a:ext>
            </a:extLst>
          </p:cNvPr>
          <p:cNvPicPr>
            <a:picLocks noChangeAspect="1"/>
          </p:cNvPicPr>
          <p:nvPr/>
        </p:nvPicPr>
        <p:blipFill>
          <a:blip r:embed="rId2"/>
          <a:stretch>
            <a:fillRect/>
          </a:stretch>
        </p:blipFill>
        <p:spPr>
          <a:xfrm>
            <a:off x="5662569" y="2087463"/>
            <a:ext cx="3139800" cy="4064467"/>
          </a:xfrm>
          <a:prstGeom prst="rect">
            <a:avLst/>
          </a:prstGeom>
        </p:spPr>
      </p:pic>
      <p:pic>
        <p:nvPicPr>
          <p:cNvPr id="10" name="Picture 9">
            <a:extLst>
              <a:ext uri="{FF2B5EF4-FFF2-40B4-BE49-F238E27FC236}">
                <a16:creationId xmlns:a16="http://schemas.microsoft.com/office/drawing/2014/main" id="{573BC823-B1F5-40E8-91B5-70A4142B4DB9}"/>
              </a:ext>
            </a:extLst>
          </p:cNvPr>
          <p:cNvPicPr>
            <a:picLocks noChangeAspect="1"/>
          </p:cNvPicPr>
          <p:nvPr/>
        </p:nvPicPr>
        <p:blipFill>
          <a:blip r:embed="rId3"/>
          <a:stretch>
            <a:fillRect/>
          </a:stretch>
        </p:blipFill>
        <p:spPr>
          <a:xfrm>
            <a:off x="8901976" y="2741103"/>
            <a:ext cx="3139800" cy="4064466"/>
          </a:xfrm>
          <a:prstGeom prst="rect">
            <a:avLst/>
          </a:prstGeom>
        </p:spPr>
      </p:pic>
    </p:spTree>
    <p:extLst>
      <p:ext uri="{BB962C8B-B14F-4D97-AF65-F5344CB8AC3E}">
        <p14:creationId xmlns:p14="http://schemas.microsoft.com/office/powerpoint/2010/main" val="502470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E80FF-B3FA-8832-F7D8-3F2ACE493850}"/>
              </a:ext>
            </a:extLst>
          </p:cNvPr>
          <p:cNvSpPr>
            <a:spLocks noGrp="1"/>
          </p:cNvSpPr>
          <p:nvPr>
            <p:ph type="title"/>
          </p:nvPr>
        </p:nvSpPr>
        <p:spPr>
          <a:xfrm>
            <a:off x="286039" y="753228"/>
            <a:ext cx="9613861" cy="1080938"/>
          </a:xfrm>
        </p:spPr>
        <p:txBody>
          <a:bodyPr>
            <a:normAutofit/>
          </a:bodyPr>
          <a:lstStyle/>
          <a:p>
            <a:r>
              <a:rPr lang="en-US" sz="4800" dirty="0">
                <a:latin typeface="Arial" panose="020B0604020202020204" pitchFamily="34" charset="0"/>
                <a:cs typeface="Arial" panose="020B0604020202020204" pitchFamily="34" charset="0"/>
              </a:rPr>
              <a:t>Recreation Programs</a:t>
            </a:r>
          </a:p>
        </p:txBody>
      </p:sp>
      <p:sp>
        <p:nvSpPr>
          <p:cNvPr id="3" name="TextBox 2">
            <a:extLst>
              <a:ext uri="{FF2B5EF4-FFF2-40B4-BE49-F238E27FC236}">
                <a16:creationId xmlns:a16="http://schemas.microsoft.com/office/drawing/2014/main" id="{5FEFADEB-A944-DD1C-E255-3ACD4B5C7546}"/>
              </a:ext>
            </a:extLst>
          </p:cNvPr>
          <p:cNvSpPr txBox="1"/>
          <p:nvPr/>
        </p:nvSpPr>
        <p:spPr>
          <a:xfrm>
            <a:off x="366603" y="1946879"/>
            <a:ext cx="8931222" cy="5786199"/>
          </a:xfrm>
          <a:prstGeom prst="rect">
            <a:avLst/>
          </a:prstGeom>
          <a:noFill/>
        </p:spPr>
        <p:txBody>
          <a:bodyPr wrap="square" rtlCol="0">
            <a:spAutoFit/>
          </a:bodyPr>
          <a:lstStyle/>
          <a:p>
            <a:pPr marL="0" marR="0" algn="l">
              <a:spcBef>
                <a:spcPts val="0"/>
              </a:spcBef>
              <a:spcAft>
                <a:spcPts val="0"/>
              </a:spcAft>
            </a:pPr>
            <a:r>
              <a:rPr lang="en-US" sz="1400" b="1" i="0" u="sng" strike="noStrike" dirty="0">
                <a:solidFill>
                  <a:srgbClr val="212121"/>
                </a:solidFill>
                <a:effectLst/>
                <a:latin typeface="Arial" panose="020B0604020202020204" pitchFamily="34" charset="0"/>
                <a:cs typeface="Arial" panose="020B0604020202020204" pitchFamily="34" charset="0"/>
              </a:rPr>
              <a:t>KICKAPOO </a:t>
            </a:r>
            <a:r>
              <a:rPr lang="en-US" sz="1400" b="1" u="sng" dirty="0">
                <a:solidFill>
                  <a:srgbClr val="212121"/>
                </a:solidFill>
                <a:latin typeface="Arial" panose="020B0604020202020204" pitchFamily="34" charset="0"/>
                <a:cs typeface="Arial" panose="020B0604020202020204" pitchFamily="34" charset="0"/>
              </a:rPr>
              <a:t>KIDS CAMP </a:t>
            </a:r>
            <a:endParaRPr lang="en-US" sz="1400" dirty="0">
              <a:solidFill>
                <a:srgbClr val="212121"/>
              </a:solidFill>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Camp filled in under 20 minutes. </a:t>
            </a:r>
          </a:p>
          <a:p>
            <a:pPr marR="0" algn="l">
              <a:spcBef>
                <a:spcPts val="0"/>
              </a:spcBef>
              <a:spcAft>
                <a:spcPts val="0"/>
              </a:spcAft>
            </a:pPr>
            <a:r>
              <a:rPr lang="en-US" sz="1400" b="0" i="0" u="none" strike="noStrike" dirty="0">
                <a:solidFill>
                  <a:srgbClr val="212121"/>
                </a:solidFill>
                <a:effectLst/>
                <a:latin typeface="Arial" panose="020B0604020202020204" pitchFamily="34" charset="0"/>
                <a:cs typeface="Arial" panose="020B0604020202020204" pitchFamily="34" charset="0"/>
              </a:rPr>
              <a:t>                  a.      All campers have paid the $100 registration. </a:t>
            </a:r>
            <a:r>
              <a:rPr lang="en-US" sz="1100" b="0" i="0" u="none" strike="noStrike" dirty="0">
                <a:solidFill>
                  <a:srgbClr val="212121"/>
                </a:solidFill>
                <a:effectLst/>
                <a:latin typeface="Arial" panose="020B0604020202020204" pitchFamily="34" charset="0"/>
                <a:cs typeface="Arial" panose="020B0604020202020204" pitchFamily="34" charset="0"/>
              </a:rPr>
              <a:t>(</a:t>
            </a:r>
            <a:r>
              <a:rPr lang="en-US" sz="1100" dirty="0">
                <a:solidFill>
                  <a:srgbClr val="212121"/>
                </a:solidFill>
                <a:latin typeface="Arial" panose="020B0604020202020204" pitchFamily="34" charset="0"/>
                <a:cs typeface="Arial" panose="020B0604020202020204" pitchFamily="34" charset="0"/>
              </a:rPr>
              <a:t>Due 1/31)</a:t>
            </a: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1371600" marR="0" indent="-1371600" algn="l">
              <a:spcBef>
                <a:spcPts val="0"/>
              </a:spcBef>
              <a:spcAft>
                <a:spcPts val="0"/>
              </a:spcAft>
            </a:pPr>
            <a:r>
              <a:rPr lang="en-US" sz="1400" b="0" i="0" u="none" strike="noStrike" dirty="0">
                <a:solidFill>
                  <a:srgbClr val="212121"/>
                </a:solidFill>
                <a:effectLst/>
                <a:latin typeface="Arial" panose="020B0604020202020204" pitchFamily="34" charset="0"/>
                <a:cs typeface="Arial" panose="020B0604020202020204" pitchFamily="34" charset="0"/>
              </a:rPr>
              <a:t>                  </a:t>
            </a:r>
            <a:r>
              <a:rPr lang="en-US" sz="1400" dirty="0">
                <a:solidFill>
                  <a:srgbClr val="212121"/>
                </a:solidFill>
                <a:latin typeface="Arial" panose="020B0604020202020204" pitchFamily="34" charset="0"/>
                <a:cs typeface="Arial" panose="020B0604020202020204" pitchFamily="34" charset="0"/>
              </a:rPr>
              <a:t>b.</a:t>
            </a:r>
            <a:r>
              <a:rPr lang="en-US" sz="1400" b="0" i="0" u="none" strike="noStrike" dirty="0">
                <a:solidFill>
                  <a:srgbClr val="212121"/>
                </a:solidFill>
                <a:effectLst/>
                <a:latin typeface="Arial" panose="020B0604020202020204" pitchFamily="34" charset="0"/>
                <a:cs typeface="Arial" panose="020B0604020202020204" pitchFamily="34" charset="0"/>
              </a:rPr>
              <a:t>      Next  payment is due on February 23</a:t>
            </a:r>
            <a:r>
              <a:rPr lang="en-US" sz="1400" b="0" i="0" u="none" strike="noStrike" baseline="30000" dirty="0">
                <a:solidFill>
                  <a:srgbClr val="212121"/>
                </a:solidFill>
                <a:effectLst/>
                <a:latin typeface="Arial" panose="020B0604020202020204" pitchFamily="34" charset="0"/>
                <a:cs typeface="Arial" panose="020B0604020202020204" pitchFamily="34" charset="0"/>
              </a:rPr>
              <a:t>rd	</a:t>
            </a:r>
            <a:endParaRPr lang="en-US" sz="1400" baseline="30000" dirty="0">
              <a:solidFill>
                <a:srgbClr val="212121"/>
              </a:solidFill>
              <a:latin typeface="Arial" panose="020B0604020202020204" pitchFamily="34" charset="0"/>
              <a:cs typeface="Arial" panose="020B0604020202020204" pitchFamily="34" charset="0"/>
            </a:endParaRPr>
          </a:p>
          <a:p>
            <a:pPr marL="1371600" marR="0" indent="-1371600" algn="l">
              <a:spcBef>
                <a:spcPts val="0"/>
              </a:spcBef>
              <a:spcAft>
                <a:spcPts val="0"/>
              </a:spcAft>
            </a:pP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We have received over 40 Kickapoo Applications for the 2024 Summer. </a:t>
            </a:r>
          </a:p>
          <a:p>
            <a:pPr lvl="1"/>
            <a:r>
              <a:rPr lang="en-US" sz="1400" dirty="0">
                <a:solidFill>
                  <a:srgbClr val="212121"/>
                </a:solidFill>
                <a:latin typeface="Arial" panose="020B0604020202020204" pitchFamily="34" charset="0"/>
                <a:cs typeface="Arial" panose="020B0604020202020204" pitchFamily="34" charset="0"/>
              </a:rPr>
              <a:t>	a.	I will be reaching out for interviews closer to spring break. </a:t>
            </a:r>
          </a:p>
          <a:p>
            <a:pPr lvl="1"/>
            <a:r>
              <a:rPr lang="en-US" sz="1400" dirty="0">
                <a:solidFill>
                  <a:srgbClr val="212121"/>
                </a:solidFill>
                <a:latin typeface="Arial" panose="020B0604020202020204" pitchFamily="34" charset="0"/>
                <a:cs typeface="Arial" panose="020B0604020202020204" pitchFamily="34" charset="0"/>
              </a:rPr>
              <a:t>	b. 	We will have the Kickapoo Open House on May 15</a:t>
            </a:r>
            <a:r>
              <a:rPr lang="en-US" sz="1400" baseline="30000" dirty="0">
                <a:solidFill>
                  <a:srgbClr val="212121"/>
                </a:solidFill>
                <a:latin typeface="Arial" panose="020B0604020202020204" pitchFamily="34" charset="0"/>
                <a:cs typeface="Arial" panose="020B0604020202020204" pitchFamily="34" charset="0"/>
              </a:rPr>
              <a:t>th</a:t>
            </a:r>
            <a:r>
              <a:rPr lang="en-US" sz="1400" dirty="0">
                <a:solidFill>
                  <a:srgbClr val="212121"/>
                </a:solidFill>
                <a:latin typeface="Arial" panose="020B0604020202020204" pitchFamily="34" charset="0"/>
                <a:cs typeface="Arial" panose="020B0604020202020204" pitchFamily="34" charset="0"/>
              </a:rPr>
              <a:t> </a:t>
            </a:r>
          </a:p>
          <a:p>
            <a:pPr lvl="1"/>
            <a:r>
              <a:rPr lang="en-US" sz="1400" dirty="0">
                <a:solidFill>
                  <a:srgbClr val="212121"/>
                </a:solidFill>
                <a:latin typeface="Arial" panose="020B0604020202020204" pitchFamily="34" charset="0"/>
                <a:cs typeface="Arial" panose="020B0604020202020204" pitchFamily="34" charset="0"/>
              </a:rPr>
              <a:t>	c.	The t-shirt order is due on April 19</a:t>
            </a:r>
            <a:r>
              <a:rPr lang="en-US" sz="1400" baseline="30000" dirty="0">
                <a:solidFill>
                  <a:srgbClr val="212121"/>
                </a:solidFill>
                <a:latin typeface="Arial" panose="020B0604020202020204" pitchFamily="34" charset="0"/>
                <a:cs typeface="Arial" panose="020B0604020202020204" pitchFamily="34" charset="0"/>
              </a:rPr>
              <a:t>th. </a:t>
            </a:r>
            <a:r>
              <a:rPr lang="en-US" sz="1400" b="0" i="0" u="none" strike="noStrike" dirty="0">
                <a:solidFill>
                  <a:srgbClr val="212121"/>
                </a:solidFill>
                <a:effectLst/>
                <a:latin typeface="Arial" panose="020B0604020202020204" pitchFamily="34" charset="0"/>
                <a:cs typeface="Arial" panose="020B0604020202020204" pitchFamily="34" charset="0"/>
              </a:rPr>
              <a:t>We are coming up </a:t>
            </a:r>
            <a:r>
              <a:rPr lang="en-US" sz="1400" dirty="0">
                <a:solidFill>
                  <a:srgbClr val="212121"/>
                </a:solidFill>
                <a:latin typeface="Arial" panose="020B0604020202020204" pitchFamily="34" charset="0"/>
                <a:cs typeface="Arial" panose="020B0604020202020204" pitchFamily="34" charset="0"/>
              </a:rPr>
              <a:t>with themes and logos now. </a:t>
            </a: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R="0" algn="l">
              <a:spcBef>
                <a:spcPts val="0"/>
              </a:spcBef>
              <a:spcAft>
                <a:spcPts val="0"/>
              </a:spcAft>
            </a:pPr>
            <a:endParaRPr lang="en-US" sz="1400" b="1" u="sng" dirty="0">
              <a:solidFill>
                <a:srgbClr val="212121"/>
              </a:solidFill>
              <a:latin typeface="Arial" panose="020B0604020202020204" pitchFamily="34" charset="0"/>
              <a:cs typeface="Arial" panose="020B0604020202020204" pitchFamily="34" charset="0"/>
            </a:endParaRPr>
          </a:p>
          <a:p>
            <a:pPr marR="0" algn="l">
              <a:spcBef>
                <a:spcPts val="0"/>
              </a:spcBef>
              <a:spcAft>
                <a:spcPts val="0"/>
              </a:spcAft>
            </a:pPr>
            <a:r>
              <a:rPr lang="en-US" sz="1400" b="1" u="sng" dirty="0">
                <a:solidFill>
                  <a:srgbClr val="212121"/>
                </a:solidFill>
                <a:latin typeface="Arial" panose="020B0604020202020204" pitchFamily="34" charset="0"/>
                <a:cs typeface="Arial" panose="020B0604020202020204" pitchFamily="34" charset="0"/>
              </a:rPr>
              <a:t>COMMUNITY GARDEN PLOTS </a:t>
            </a:r>
            <a:endParaRPr lang="en-US" sz="1400" dirty="0">
              <a:solidFill>
                <a:srgbClr val="212121"/>
              </a:solidFill>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I recently took a soil sampl</a:t>
            </a:r>
            <a:r>
              <a:rPr lang="en-US" sz="1400" dirty="0">
                <a:solidFill>
                  <a:srgbClr val="212121"/>
                </a:solidFill>
                <a:latin typeface="Arial" panose="020B0604020202020204" pitchFamily="34" charset="0"/>
                <a:cs typeface="Arial" panose="020B0604020202020204" pitchFamily="34" charset="0"/>
              </a:rPr>
              <a:t>e to </a:t>
            </a:r>
            <a:r>
              <a:rPr lang="en-US" sz="1400" dirty="0" err="1">
                <a:solidFill>
                  <a:srgbClr val="212121"/>
                </a:solidFill>
                <a:latin typeface="Arial" panose="020B0604020202020204" pitchFamily="34" charset="0"/>
                <a:cs typeface="Arial" panose="020B0604020202020204" pitchFamily="34" charset="0"/>
              </a:rPr>
              <a:t>Nutrien</a:t>
            </a:r>
            <a:r>
              <a:rPr lang="en-US" sz="1400" dirty="0">
                <a:solidFill>
                  <a:srgbClr val="212121"/>
                </a:solidFill>
                <a:latin typeface="Arial" panose="020B0604020202020204" pitchFamily="34" charset="0"/>
                <a:cs typeface="Arial" panose="020B0604020202020204" pitchFamily="34" charset="0"/>
              </a:rPr>
              <a:t> Ag Solutions from the Community Garden, we are waiting for the results. </a:t>
            </a: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1371600" marR="0" indent="-1371600" algn="l">
              <a:spcBef>
                <a:spcPts val="0"/>
              </a:spcBef>
              <a:spcAft>
                <a:spcPts val="0"/>
              </a:spcAft>
            </a:pPr>
            <a:r>
              <a:rPr lang="en-US" sz="1400" b="0" i="0" u="none" strike="noStrike" dirty="0">
                <a:solidFill>
                  <a:srgbClr val="212121"/>
                </a:solidFill>
                <a:effectLst/>
                <a:latin typeface="Arial" panose="020B0604020202020204" pitchFamily="34" charset="0"/>
                <a:cs typeface="Arial" panose="020B0604020202020204" pitchFamily="34" charset="0"/>
              </a:rPr>
              <a:t>                   a. 	Interchurch Food Pantry and Parks </a:t>
            </a:r>
            <a:r>
              <a:rPr lang="en-US" sz="1400" dirty="0">
                <a:solidFill>
                  <a:srgbClr val="212121"/>
                </a:solidFill>
                <a:latin typeface="Arial" panose="020B0604020202020204" pitchFamily="34" charset="0"/>
                <a:cs typeface="Arial" panose="020B0604020202020204" pitchFamily="34" charset="0"/>
              </a:rPr>
              <a:t>have been working on a new layout for the community garden.                                                                     </a:t>
            </a:r>
          </a:p>
          <a:p>
            <a:pPr marL="2286000" lvl="2" indent="-1371600"/>
            <a:r>
              <a:rPr lang="en-US" sz="1400" dirty="0">
                <a:solidFill>
                  <a:srgbClr val="212121"/>
                </a:solidFill>
                <a:latin typeface="Arial" panose="020B0604020202020204" pitchFamily="34" charset="0"/>
                <a:cs typeface="Arial" panose="020B0604020202020204" pitchFamily="34" charset="0"/>
              </a:rPr>
              <a:t>b.      </a:t>
            </a:r>
            <a:r>
              <a:rPr lang="en-US" sz="1400" b="0" i="0" u="none" strike="noStrike" dirty="0">
                <a:solidFill>
                  <a:srgbClr val="212121"/>
                </a:solidFill>
                <a:effectLst/>
                <a:latin typeface="Arial" panose="020B0604020202020204" pitchFamily="34" charset="0"/>
                <a:cs typeface="Arial" panose="020B0604020202020204" pitchFamily="34" charset="0"/>
              </a:rPr>
              <a:t>Maintenance, Holly, and I went and measured the area for raised garden beds. </a:t>
            </a:r>
          </a:p>
          <a:p>
            <a:pPr marL="1371600" marR="0" indent="-1371600" algn="l">
              <a:spcBef>
                <a:spcPts val="0"/>
              </a:spcBef>
              <a:spcAft>
                <a:spcPts val="0"/>
              </a:spcAft>
            </a:pP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0" marR="0" algn="l">
              <a:spcBef>
                <a:spcPts val="0"/>
              </a:spcBef>
              <a:spcAft>
                <a:spcPts val="0"/>
              </a:spcAft>
            </a:pPr>
            <a:r>
              <a:rPr lang="en-US" sz="1400" b="1" i="0" u="sng" strike="noStrike" dirty="0">
                <a:solidFill>
                  <a:srgbClr val="212121"/>
                </a:solidFill>
                <a:effectLst/>
                <a:latin typeface="Arial" panose="020B0604020202020204" pitchFamily="34" charset="0"/>
                <a:cs typeface="Arial" panose="020B0604020202020204" pitchFamily="34" charset="0"/>
              </a:rPr>
              <a:t>OUR TOWN PLAYERS (COMMUNITY THEATER GROUP)</a:t>
            </a: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There next show will be in April on the 19-21 at the Johnson County Museum. The following weekend will be at the Active Adult Center.  </a:t>
            </a:r>
          </a:p>
          <a:p>
            <a:pPr marL="1371600" marR="0" indent="-1371600" algn="l">
              <a:spcBef>
                <a:spcPts val="0"/>
              </a:spcBef>
              <a:spcAft>
                <a:spcPts val="0"/>
              </a:spcAft>
            </a:pPr>
            <a:endParaRPr lang="en-US" sz="1400" dirty="0">
              <a:solidFill>
                <a:srgbClr val="212121"/>
              </a:solidFill>
              <a:latin typeface="Arial" panose="020B0604020202020204" pitchFamily="34" charset="0"/>
              <a:cs typeface="Arial" panose="020B0604020202020204" pitchFamily="34" charset="0"/>
            </a:endParaRPr>
          </a:p>
          <a:p>
            <a:pPr marL="1371600" indent="-1371600"/>
            <a:r>
              <a:rPr lang="en-US" sz="1400" dirty="0">
                <a:solidFill>
                  <a:srgbClr val="212121"/>
                </a:solidFill>
                <a:latin typeface="Arial" panose="020B0604020202020204" pitchFamily="34" charset="0"/>
                <a:cs typeface="Arial" panose="020B0604020202020204" pitchFamily="34" charset="0"/>
              </a:rPr>
              <a:t>				</a:t>
            </a:r>
            <a:r>
              <a:rPr lang="en-US" sz="1400" b="0" i="1" u="none" strike="noStrike" dirty="0">
                <a:solidFill>
                  <a:srgbClr val="212121"/>
                </a:solidFill>
                <a:effectLst/>
                <a:latin typeface="Arial" panose="020B0604020202020204" pitchFamily="34" charset="0"/>
                <a:cs typeface="Arial" panose="020B0604020202020204" pitchFamily="34" charset="0"/>
              </a:rPr>
              <a:t>							- Courtney</a:t>
            </a:r>
          </a:p>
          <a:p>
            <a:pPr marL="1371600" marR="0" indent="-1371600" algn="l">
              <a:spcBef>
                <a:spcPts val="0"/>
              </a:spcBef>
              <a:spcAft>
                <a:spcPts val="0"/>
              </a:spcAft>
            </a:pP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0" marR="0" algn="l">
              <a:spcBef>
                <a:spcPts val="0"/>
              </a:spcBef>
              <a:spcAft>
                <a:spcPts val="0"/>
              </a:spcAft>
            </a:pPr>
            <a:r>
              <a:rPr lang="en-US" sz="1400" b="0" i="0" u="none" strike="noStrike" dirty="0">
                <a:solidFill>
                  <a:srgbClr val="212121"/>
                </a:solidFill>
                <a:effectLst/>
                <a:latin typeface="Arial" panose="020B0604020202020204" pitchFamily="34" charset="0"/>
                <a:cs typeface="Arial" panose="020B0604020202020204" pitchFamily="34" charset="0"/>
              </a:rPr>
              <a:t> </a:t>
            </a:r>
          </a:p>
          <a:p>
            <a:pPr marL="742950" lvl="1" indent="-285750">
              <a:buFont typeface="Arial" panose="020B0604020202020204" pitchFamily="34" charset="0"/>
              <a:buChar char="•"/>
            </a:pPr>
            <a:endParaRPr lang="en-US" sz="1600" dirty="0">
              <a:solidFill>
                <a:srgbClr val="212121"/>
              </a:solidFill>
              <a:latin typeface="Arial" panose="020B0604020202020204" pitchFamily="34" charset="0"/>
              <a:cs typeface="Arial" panose="020B0604020202020204" pitchFamily="34" charset="0"/>
            </a:endParaRPr>
          </a:p>
          <a:p>
            <a:endParaRPr lang="en-US" dirty="0"/>
          </a:p>
        </p:txBody>
      </p:sp>
      <p:pic>
        <p:nvPicPr>
          <p:cNvPr id="5" name="Picture 4">
            <a:extLst>
              <a:ext uri="{FF2B5EF4-FFF2-40B4-BE49-F238E27FC236}">
                <a16:creationId xmlns:a16="http://schemas.microsoft.com/office/drawing/2014/main" id="{CAA8AB9C-D830-4302-AD78-EA2E19EDB4A0}"/>
              </a:ext>
            </a:extLst>
          </p:cNvPr>
          <p:cNvPicPr>
            <a:picLocks noChangeAspect="1"/>
          </p:cNvPicPr>
          <p:nvPr/>
        </p:nvPicPr>
        <p:blipFill rotWithShape="1">
          <a:blip r:embed="rId2"/>
          <a:srcRect l="2084" r="1346" b="12387"/>
          <a:stretch/>
        </p:blipFill>
        <p:spPr>
          <a:xfrm>
            <a:off x="8953500" y="2211483"/>
            <a:ext cx="3040827" cy="3571261"/>
          </a:xfrm>
          <a:prstGeom prst="rect">
            <a:avLst/>
          </a:prstGeom>
        </p:spPr>
      </p:pic>
    </p:spTree>
    <p:extLst>
      <p:ext uri="{BB962C8B-B14F-4D97-AF65-F5344CB8AC3E}">
        <p14:creationId xmlns:p14="http://schemas.microsoft.com/office/powerpoint/2010/main" val="1649625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E80FF-B3FA-8832-F7D8-3F2ACE493850}"/>
              </a:ext>
            </a:extLst>
          </p:cNvPr>
          <p:cNvSpPr>
            <a:spLocks noGrp="1"/>
          </p:cNvSpPr>
          <p:nvPr>
            <p:ph type="title"/>
          </p:nvPr>
        </p:nvSpPr>
        <p:spPr>
          <a:xfrm>
            <a:off x="218927" y="728061"/>
            <a:ext cx="9613861" cy="1080938"/>
          </a:xfrm>
        </p:spPr>
        <p:txBody>
          <a:bodyPr>
            <a:normAutofit/>
          </a:bodyPr>
          <a:lstStyle/>
          <a:p>
            <a:r>
              <a:rPr lang="en-US" sz="4800" dirty="0">
                <a:latin typeface="Arial" panose="020B0604020202020204" pitchFamily="34" charset="0"/>
                <a:cs typeface="Arial" panose="020B0604020202020204" pitchFamily="34" charset="0"/>
              </a:rPr>
              <a:t>Recreation Programs cont.</a:t>
            </a:r>
          </a:p>
        </p:txBody>
      </p:sp>
      <p:sp>
        <p:nvSpPr>
          <p:cNvPr id="3" name="TextBox 2">
            <a:extLst>
              <a:ext uri="{FF2B5EF4-FFF2-40B4-BE49-F238E27FC236}">
                <a16:creationId xmlns:a16="http://schemas.microsoft.com/office/drawing/2014/main" id="{5FEFADEB-A944-DD1C-E255-3ACD4B5C7546}"/>
              </a:ext>
            </a:extLst>
          </p:cNvPr>
          <p:cNvSpPr txBox="1"/>
          <p:nvPr/>
        </p:nvSpPr>
        <p:spPr>
          <a:xfrm>
            <a:off x="350121" y="2217915"/>
            <a:ext cx="4806930" cy="3170099"/>
          </a:xfrm>
          <a:prstGeom prst="rect">
            <a:avLst/>
          </a:prstGeom>
          <a:noFill/>
        </p:spPr>
        <p:txBody>
          <a:bodyPr wrap="square" rtlCol="0">
            <a:spAutoFit/>
          </a:bodyPr>
          <a:lstStyle/>
          <a:p>
            <a:pPr marL="0" marR="0" algn="l">
              <a:spcBef>
                <a:spcPts val="0"/>
              </a:spcBef>
              <a:spcAft>
                <a:spcPts val="0"/>
              </a:spcAft>
            </a:pPr>
            <a:r>
              <a:rPr lang="en-US" sz="1400" b="1" i="0" u="sng" strike="noStrike" dirty="0">
                <a:solidFill>
                  <a:srgbClr val="212121"/>
                </a:solidFill>
                <a:effectLst/>
                <a:latin typeface="Arial" panose="020B0604020202020204" pitchFamily="34" charset="0"/>
                <a:cs typeface="Arial" panose="020B0604020202020204" pitchFamily="34" charset="0"/>
              </a:rPr>
              <a:t>EVENTS</a:t>
            </a:r>
            <a:endParaRPr lang="en-US" sz="1400" b="1" u="sng" dirty="0">
              <a:solidFill>
                <a:srgbClr val="212121"/>
              </a:solidFill>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Only one preschool play lef</a:t>
            </a:r>
            <a:r>
              <a:rPr lang="en-US" sz="1400" dirty="0">
                <a:solidFill>
                  <a:srgbClr val="212121"/>
                </a:solidFill>
                <a:latin typeface="Arial" panose="020B0604020202020204" pitchFamily="34" charset="0"/>
                <a:cs typeface="Arial" panose="020B0604020202020204" pitchFamily="34" charset="0"/>
              </a:rPr>
              <a:t>t on February 21</a:t>
            </a:r>
            <a:r>
              <a:rPr lang="en-US" sz="1400" baseline="30000" dirty="0">
                <a:solidFill>
                  <a:srgbClr val="212121"/>
                </a:solidFill>
                <a:latin typeface="Arial" panose="020B0604020202020204" pitchFamily="34" charset="0"/>
                <a:cs typeface="Arial" panose="020B0604020202020204" pitchFamily="34" charset="0"/>
              </a:rPr>
              <a:t>st</a:t>
            </a:r>
            <a:r>
              <a:rPr lang="en-US" sz="1400" dirty="0">
                <a:solidFill>
                  <a:srgbClr val="212121"/>
                </a:solidFill>
                <a:latin typeface="Arial" panose="020B0604020202020204" pitchFamily="34" charset="0"/>
                <a:cs typeface="Arial" panose="020B0604020202020204" pitchFamily="34" charset="0"/>
              </a:rPr>
              <a:t>. </a:t>
            </a:r>
          </a:p>
          <a:p>
            <a:pPr lvl="1"/>
            <a:r>
              <a:rPr lang="en-US" sz="1400" b="0" i="0" u="none" strike="noStrike" dirty="0">
                <a:solidFill>
                  <a:srgbClr val="212121"/>
                </a:solidFill>
                <a:effectLst/>
                <a:latin typeface="Arial" panose="020B0604020202020204" pitchFamily="34" charset="0"/>
                <a:cs typeface="Arial" panose="020B0604020202020204" pitchFamily="34" charset="0"/>
              </a:rPr>
              <a:t>a. Th</a:t>
            </a:r>
            <a:r>
              <a:rPr lang="en-US" sz="1400" dirty="0">
                <a:solidFill>
                  <a:srgbClr val="212121"/>
                </a:solidFill>
                <a:latin typeface="Arial" panose="020B0604020202020204" pitchFamily="34" charset="0"/>
                <a:cs typeface="Arial" panose="020B0604020202020204" pitchFamily="34" charset="0"/>
              </a:rPr>
              <a:t>e average number of attendance for these is currently 7 kids per play. </a:t>
            </a: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The Princess Party on January 13</a:t>
            </a:r>
            <a:r>
              <a:rPr lang="en-US" sz="1400" b="0" i="0" u="none" strike="noStrike" baseline="30000" dirty="0">
                <a:solidFill>
                  <a:srgbClr val="212121"/>
                </a:solidFill>
                <a:effectLst/>
                <a:latin typeface="Arial" panose="020B0604020202020204" pitchFamily="34" charset="0"/>
                <a:cs typeface="Arial" panose="020B0604020202020204" pitchFamily="34" charset="0"/>
              </a:rPr>
              <a:t>th  </a:t>
            </a:r>
            <a:r>
              <a:rPr lang="en-US" sz="1400" b="0" i="0" u="none" strike="noStrike" dirty="0">
                <a:solidFill>
                  <a:srgbClr val="212121"/>
                </a:solidFill>
                <a:effectLst/>
                <a:latin typeface="Arial" panose="020B0604020202020204" pitchFamily="34" charset="0"/>
                <a:cs typeface="Arial" panose="020B0604020202020204" pitchFamily="34" charset="0"/>
              </a:rPr>
              <a:t>was again a </a:t>
            </a:r>
            <a:r>
              <a:rPr lang="en-US" sz="1400" dirty="0">
                <a:solidFill>
                  <a:srgbClr val="212121"/>
                </a:solidFill>
                <a:latin typeface="Arial" panose="020B0604020202020204" pitchFamily="34" charset="0"/>
                <a:cs typeface="Arial" panose="020B0604020202020204" pitchFamily="34" charset="0"/>
              </a:rPr>
              <a:t>hit! </a:t>
            </a:r>
            <a:r>
              <a:rPr lang="en-US" sz="1400" b="0" i="0" u="none" strike="noStrike" dirty="0">
                <a:solidFill>
                  <a:srgbClr val="212121"/>
                </a:solidFill>
                <a:effectLst/>
                <a:latin typeface="Arial" panose="020B0604020202020204" pitchFamily="34" charset="0"/>
                <a:cs typeface="Arial" panose="020B0604020202020204" pitchFamily="34" charset="0"/>
              </a:rPr>
              <a:t>  </a:t>
            </a:r>
          </a:p>
          <a:p>
            <a:pPr lvl="1"/>
            <a:r>
              <a:rPr lang="en-US" sz="1400" b="0" i="0" u="none" strike="noStrike" dirty="0">
                <a:solidFill>
                  <a:srgbClr val="212121"/>
                </a:solidFill>
                <a:effectLst/>
                <a:latin typeface="Arial" panose="020B0604020202020204" pitchFamily="34" charset="0"/>
                <a:cs typeface="Arial" panose="020B0604020202020204" pitchFamily="34" charset="0"/>
              </a:rPr>
              <a:t>a. Reaching out to Happily Ever After Production for a potential </a:t>
            </a:r>
            <a:r>
              <a:rPr lang="en-US" sz="1400" b="0" i="0" u="none" strike="noStrike" dirty="0" err="1">
                <a:solidFill>
                  <a:srgbClr val="212121"/>
                </a:solidFill>
                <a:effectLst/>
                <a:latin typeface="Arial" panose="020B0604020202020204" pitchFamily="34" charset="0"/>
                <a:cs typeface="Arial" panose="020B0604020202020204" pitchFamily="34" charset="0"/>
              </a:rPr>
              <a:t>SuperHero</a:t>
            </a:r>
            <a:r>
              <a:rPr lang="en-US" sz="1400" b="0" i="0" u="none" strike="noStrike" dirty="0">
                <a:solidFill>
                  <a:srgbClr val="212121"/>
                </a:solidFill>
                <a:effectLst/>
                <a:latin typeface="Arial" panose="020B0604020202020204" pitchFamily="34" charset="0"/>
                <a:cs typeface="Arial" panose="020B0604020202020204" pitchFamily="34" charset="0"/>
              </a:rPr>
              <a:t> the</a:t>
            </a:r>
            <a:r>
              <a:rPr lang="en-US" sz="1400" dirty="0">
                <a:solidFill>
                  <a:srgbClr val="212121"/>
                </a:solidFill>
                <a:latin typeface="Arial" panose="020B0604020202020204" pitchFamily="34" charset="0"/>
                <a:cs typeface="Arial" panose="020B0604020202020204" pitchFamily="34" charset="0"/>
              </a:rPr>
              <a:t>me party. </a:t>
            </a:r>
            <a:endParaRPr lang="en-US" sz="1400" b="0" i="0" u="none" strike="noStrike" dirty="0">
              <a:solidFill>
                <a:srgbClr val="212121"/>
              </a:solidFill>
              <a:effectLst/>
              <a:latin typeface="Arial" panose="020B0604020202020204" pitchFamily="34" charset="0"/>
              <a:cs typeface="Arial" panose="020B0604020202020204" pitchFamily="34" charset="0"/>
            </a:endParaRPr>
          </a:p>
          <a:p>
            <a:pPr marL="285750" marR="0" indent="-285750" algn="l">
              <a:spcBef>
                <a:spcPts val="0"/>
              </a:spcBef>
              <a:spcAft>
                <a:spcPts val="0"/>
              </a:spcAft>
              <a:buFont typeface="Arial" panose="020B0604020202020204" pitchFamily="34" charset="0"/>
              <a:buChar char="•"/>
            </a:pPr>
            <a:r>
              <a:rPr lang="en-US" sz="1400" b="0" i="0" u="none" strike="noStrike" dirty="0">
                <a:solidFill>
                  <a:srgbClr val="212121"/>
                </a:solidFill>
                <a:effectLst/>
                <a:latin typeface="Arial" panose="020B0604020202020204" pitchFamily="34" charset="0"/>
                <a:cs typeface="Arial" panose="020B0604020202020204" pitchFamily="34" charset="0"/>
              </a:rPr>
              <a:t>The Candle Making Class was also a hit. We had ten ladies attend the class</a:t>
            </a:r>
          </a:p>
          <a:p>
            <a:pPr marL="0" marR="0" algn="l">
              <a:spcBef>
                <a:spcPts val="0"/>
              </a:spcBef>
              <a:spcAft>
                <a:spcPts val="0"/>
              </a:spcAft>
            </a:pPr>
            <a:endParaRPr lang="en-US" sz="1200" dirty="0">
              <a:solidFill>
                <a:srgbClr val="212121"/>
              </a:solidFill>
              <a:latin typeface="Arial" panose="020B0604020202020204" pitchFamily="34" charset="0"/>
              <a:cs typeface="Arial" panose="020B0604020202020204" pitchFamily="34" charset="0"/>
            </a:endParaRPr>
          </a:p>
          <a:p>
            <a:pPr marR="0" algn="l">
              <a:spcBef>
                <a:spcPts val="0"/>
              </a:spcBef>
              <a:spcAft>
                <a:spcPts val="0"/>
              </a:spcAft>
            </a:pPr>
            <a:r>
              <a:rPr lang="en-US" sz="1400" dirty="0">
                <a:solidFill>
                  <a:srgbClr val="212121"/>
                </a:solidFill>
                <a:latin typeface="Arial" panose="020B0604020202020204" pitchFamily="34" charset="0"/>
                <a:cs typeface="Arial" panose="020B0604020202020204" pitchFamily="34" charset="0"/>
              </a:rPr>
              <a:t>				</a:t>
            </a:r>
            <a:r>
              <a:rPr lang="en-US" sz="1400" b="0" i="1" u="none" strike="noStrike" dirty="0">
                <a:solidFill>
                  <a:srgbClr val="212121"/>
                </a:solidFill>
                <a:effectLst/>
                <a:latin typeface="Arial" panose="020B0604020202020204" pitchFamily="34" charset="0"/>
                <a:cs typeface="Arial" panose="020B0604020202020204" pitchFamily="34" charset="0"/>
              </a:rPr>
              <a:t>			- Courtney</a:t>
            </a:r>
          </a:p>
          <a:p>
            <a:pPr marL="0" marR="0" algn="l">
              <a:spcBef>
                <a:spcPts val="0"/>
              </a:spcBef>
              <a:spcAft>
                <a:spcPts val="0"/>
              </a:spcAft>
            </a:pPr>
            <a:r>
              <a:rPr lang="en-US" sz="1400" b="0" i="0" u="none" strike="noStrike" dirty="0">
                <a:solidFill>
                  <a:srgbClr val="212121"/>
                </a:solidFill>
                <a:effectLst/>
                <a:latin typeface="Arial" panose="020B0604020202020204" pitchFamily="34" charset="0"/>
                <a:cs typeface="Arial" panose="020B0604020202020204" pitchFamily="34" charset="0"/>
              </a:rPr>
              <a:t> </a:t>
            </a:r>
          </a:p>
          <a:p>
            <a:pPr marL="742950" lvl="1" indent="-285750">
              <a:buFont typeface="Arial" panose="020B0604020202020204" pitchFamily="34" charset="0"/>
              <a:buChar char="•"/>
            </a:pPr>
            <a:endParaRPr lang="en-US" sz="1600" dirty="0">
              <a:solidFill>
                <a:srgbClr val="212121"/>
              </a:solidFill>
              <a:latin typeface="Arial" panose="020B0604020202020204" pitchFamily="34" charset="0"/>
              <a:cs typeface="Arial" panose="020B0604020202020204" pitchFamily="34" charset="0"/>
            </a:endParaRPr>
          </a:p>
          <a:p>
            <a:endParaRPr lang="en-US" dirty="0"/>
          </a:p>
        </p:txBody>
      </p:sp>
      <p:pic>
        <p:nvPicPr>
          <p:cNvPr id="6" name="Picture 5">
            <a:extLst>
              <a:ext uri="{FF2B5EF4-FFF2-40B4-BE49-F238E27FC236}">
                <a16:creationId xmlns:a16="http://schemas.microsoft.com/office/drawing/2014/main" id="{4CB710DD-06FE-4E47-B374-5B48E2FC9613}"/>
              </a:ext>
            </a:extLst>
          </p:cNvPr>
          <p:cNvPicPr>
            <a:picLocks noChangeAspect="1"/>
          </p:cNvPicPr>
          <p:nvPr/>
        </p:nvPicPr>
        <p:blipFill>
          <a:blip r:embed="rId2"/>
          <a:stretch>
            <a:fillRect/>
          </a:stretch>
        </p:blipFill>
        <p:spPr>
          <a:xfrm>
            <a:off x="8145104" y="2264637"/>
            <a:ext cx="3913977" cy="4240141"/>
          </a:xfrm>
          <a:prstGeom prst="rect">
            <a:avLst/>
          </a:prstGeom>
        </p:spPr>
      </p:pic>
      <p:pic>
        <p:nvPicPr>
          <p:cNvPr id="8" name="Picture 7">
            <a:extLst>
              <a:ext uri="{FF2B5EF4-FFF2-40B4-BE49-F238E27FC236}">
                <a16:creationId xmlns:a16="http://schemas.microsoft.com/office/drawing/2014/main" id="{334D57E9-5A58-49AA-860C-A996E07BEAF0}"/>
              </a:ext>
            </a:extLst>
          </p:cNvPr>
          <p:cNvPicPr>
            <a:picLocks noChangeAspect="1"/>
          </p:cNvPicPr>
          <p:nvPr/>
        </p:nvPicPr>
        <p:blipFill rotWithShape="1">
          <a:blip r:embed="rId3"/>
          <a:srcRect l="-463" t="5597" r="19444" b="6132"/>
          <a:stretch/>
        </p:blipFill>
        <p:spPr>
          <a:xfrm rot="5400000">
            <a:off x="5775701" y="2458512"/>
            <a:ext cx="2259393" cy="1846244"/>
          </a:xfrm>
          <a:prstGeom prst="rect">
            <a:avLst/>
          </a:prstGeom>
        </p:spPr>
      </p:pic>
      <p:pic>
        <p:nvPicPr>
          <p:cNvPr id="10" name="Picture 9">
            <a:extLst>
              <a:ext uri="{FF2B5EF4-FFF2-40B4-BE49-F238E27FC236}">
                <a16:creationId xmlns:a16="http://schemas.microsoft.com/office/drawing/2014/main" id="{161966A1-E21D-4C8E-9229-A0A78A8062BF}"/>
              </a:ext>
            </a:extLst>
          </p:cNvPr>
          <p:cNvPicPr>
            <a:picLocks noChangeAspect="1"/>
          </p:cNvPicPr>
          <p:nvPr/>
        </p:nvPicPr>
        <p:blipFill rotWithShape="1">
          <a:blip r:embed="rId4"/>
          <a:srcRect l="36391" t="-1" r="11038" b="-1979"/>
          <a:stretch/>
        </p:blipFill>
        <p:spPr>
          <a:xfrm rot="5400000">
            <a:off x="533085" y="4353209"/>
            <a:ext cx="1922787" cy="2797449"/>
          </a:xfrm>
          <a:prstGeom prst="rect">
            <a:avLst/>
          </a:prstGeom>
        </p:spPr>
      </p:pic>
      <p:pic>
        <p:nvPicPr>
          <p:cNvPr id="12" name="Picture 11">
            <a:extLst>
              <a:ext uri="{FF2B5EF4-FFF2-40B4-BE49-F238E27FC236}">
                <a16:creationId xmlns:a16="http://schemas.microsoft.com/office/drawing/2014/main" id="{4B3942D1-3385-4D35-A83F-C1D7780032DB}"/>
              </a:ext>
            </a:extLst>
          </p:cNvPr>
          <p:cNvPicPr>
            <a:picLocks noChangeAspect="1"/>
          </p:cNvPicPr>
          <p:nvPr/>
        </p:nvPicPr>
        <p:blipFill rotWithShape="1">
          <a:blip r:embed="rId5"/>
          <a:srcRect l="29611" t="-1931" r="20834" b="3748"/>
          <a:stretch/>
        </p:blipFill>
        <p:spPr>
          <a:xfrm rot="5400000">
            <a:off x="3349079" y="4574390"/>
            <a:ext cx="1542788" cy="2292587"/>
          </a:xfrm>
          <a:prstGeom prst="rect">
            <a:avLst/>
          </a:prstGeom>
        </p:spPr>
      </p:pic>
      <p:pic>
        <p:nvPicPr>
          <p:cNvPr id="14" name="Picture 13">
            <a:extLst>
              <a:ext uri="{FF2B5EF4-FFF2-40B4-BE49-F238E27FC236}">
                <a16:creationId xmlns:a16="http://schemas.microsoft.com/office/drawing/2014/main" id="{8482AC1C-7C43-45F8-9AC1-290513C10E82}"/>
              </a:ext>
            </a:extLst>
          </p:cNvPr>
          <p:cNvPicPr>
            <a:picLocks noChangeAspect="1"/>
          </p:cNvPicPr>
          <p:nvPr/>
        </p:nvPicPr>
        <p:blipFill rotWithShape="1">
          <a:blip r:embed="rId6"/>
          <a:srcRect l="32955" t="-172" r="14489" b="3919"/>
          <a:stretch/>
        </p:blipFill>
        <p:spPr>
          <a:xfrm rot="5400000">
            <a:off x="5689684" y="4400141"/>
            <a:ext cx="1922787" cy="2641084"/>
          </a:xfrm>
          <a:prstGeom prst="rect">
            <a:avLst/>
          </a:prstGeom>
        </p:spPr>
      </p:pic>
    </p:spTree>
    <p:extLst>
      <p:ext uri="{BB962C8B-B14F-4D97-AF65-F5344CB8AC3E}">
        <p14:creationId xmlns:p14="http://schemas.microsoft.com/office/powerpoint/2010/main" val="3778295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5FEC3-49AD-71D4-153C-6C8973C47783}"/>
              </a:ext>
            </a:extLst>
          </p:cNvPr>
          <p:cNvSpPr>
            <a:spLocks noGrp="1"/>
          </p:cNvSpPr>
          <p:nvPr>
            <p:ph type="title"/>
          </p:nvPr>
        </p:nvSpPr>
        <p:spPr>
          <a:xfrm>
            <a:off x="269260" y="702894"/>
            <a:ext cx="9613861" cy="1080938"/>
          </a:xfrm>
        </p:spPr>
        <p:txBody>
          <a:bodyPr>
            <a:normAutofit/>
          </a:bodyPr>
          <a:lstStyle/>
          <a:p>
            <a:r>
              <a:rPr lang="en-US" sz="4800" dirty="0">
                <a:latin typeface="Arial" panose="020B0604020202020204" pitchFamily="34" charset="0"/>
                <a:cs typeface="Arial" panose="020B0604020202020204" pitchFamily="34" charset="0"/>
              </a:rPr>
              <a:t>Community Events</a:t>
            </a:r>
          </a:p>
        </p:txBody>
      </p:sp>
      <p:sp>
        <p:nvSpPr>
          <p:cNvPr id="9" name="TextBox 8">
            <a:extLst>
              <a:ext uri="{FF2B5EF4-FFF2-40B4-BE49-F238E27FC236}">
                <a16:creationId xmlns:a16="http://schemas.microsoft.com/office/drawing/2014/main" id="{018B9268-99CE-F1B4-7501-5BF223C80359}"/>
              </a:ext>
            </a:extLst>
          </p:cNvPr>
          <p:cNvSpPr txBox="1"/>
          <p:nvPr/>
        </p:nvSpPr>
        <p:spPr>
          <a:xfrm>
            <a:off x="573331" y="2051261"/>
            <a:ext cx="10888827" cy="5047536"/>
          </a:xfrm>
          <a:prstGeom prst="rect">
            <a:avLst/>
          </a:prstGeom>
          <a:noFill/>
        </p:spPr>
        <p:txBody>
          <a:bodyPr wrap="square" rtlCol="0">
            <a:spAutoFit/>
          </a:bodyPr>
          <a:lstStyle/>
          <a:p>
            <a:r>
              <a:rPr lang="en-US" sz="1400" b="1" dirty="0">
                <a:solidFill>
                  <a:schemeClr val="bg1"/>
                </a:solidFill>
                <a:latin typeface="Arial" panose="020B0604020202020204" pitchFamily="34" charset="0"/>
                <a:cs typeface="Arial" panose="020B0604020202020204" pitchFamily="34" charset="0"/>
              </a:rPr>
              <a:t>PROGRAMMING:</a:t>
            </a:r>
          </a:p>
          <a:p>
            <a:r>
              <a:rPr lang="en-US" sz="1400" dirty="0">
                <a:solidFill>
                  <a:schemeClr val="bg1"/>
                </a:solidFill>
                <a:latin typeface="Arial" panose="020B0604020202020204" pitchFamily="34" charset="0"/>
                <a:cs typeface="Arial" panose="020B0604020202020204" pitchFamily="34" charset="0"/>
              </a:rPr>
              <a:t>The Franklin Eclipse Festival is quickly approaching!  The 3-day event and will have the following:  concert, hot air balloon (tethered) rides, beer &amp; wine garden, karaoke, kids activities, yard games, Eclipse Market, food vendors and more!  The logistics and safety plan are coming together and we will be as ready as we can be for an additional projected 100,000 in Franklin!</a:t>
            </a:r>
          </a:p>
          <a:p>
            <a:endParaRPr lang="en-US" sz="1400" dirty="0">
              <a:solidFill>
                <a:schemeClr val="bg1"/>
              </a:solidFill>
              <a:latin typeface="Arial" panose="020B0604020202020204" pitchFamily="34" charset="0"/>
              <a:cs typeface="Arial" panose="020B0604020202020204" pitchFamily="34" charset="0"/>
            </a:endParaRPr>
          </a:p>
          <a:p>
            <a:r>
              <a:rPr lang="en-US" sz="1400" dirty="0">
                <a:solidFill>
                  <a:schemeClr val="bg1"/>
                </a:solidFill>
                <a:latin typeface="Arial" panose="020B0604020202020204" pitchFamily="34" charset="0"/>
                <a:cs typeface="Arial" panose="020B0604020202020204" pitchFamily="34" charset="0"/>
              </a:rPr>
              <a:t>The Easter Egg Hunt is scheduled for Saturday, March 23 at the DriveHubler.com Amphitheater.  Pre-stuffed eggs have been delivered (14,000 of them!) and fun prizes have been purchased.  We have to get some candy purchased and we will be ready to go.</a:t>
            </a:r>
          </a:p>
          <a:p>
            <a:endParaRPr lang="en-US" sz="1400" dirty="0">
              <a:solidFill>
                <a:schemeClr val="bg1"/>
              </a:solidFill>
              <a:latin typeface="Arial" panose="020B0604020202020204" pitchFamily="34" charset="0"/>
              <a:cs typeface="Arial" panose="020B0604020202020204" pitchFamily="34" charset="0"/>
            </a:endParaRPr>
          </a:p>
          <a:p>
            <a:r>
              <a:rPr lang="en-US" sz="1400" dirty="0">
                <a:solidFill>
                  <a:schemeClr val="bg1"/>
                </a:solidFill>
                <a:latin typeface="Arial" panose="020B0604020202020204" pitchFamily="34" charset="0"/>
                <a:cs typeface="Arial" panose="020B0604020202020204" pitchFamily="34" charset="0"/>
              </a:rPr>
              <a:t>Concerts are all booked, with the first being on Saturday, April 6.  There are 10 total in the concert series this year.  They are as follows:</a:t>
            </a:r>
          </a:p>
          <a:p>
            <a:r>
              <a:rPr lang="en-US" sz="1400" dirty="0">
                <a:solidFill>
                  <a:schemeClr val="bg1"/>
                </a:solidFill>
                <a:latin typeface="Arial" panose="020B0604020202020204" pitchFamily="34" charset="0"/>
                <a:cs typeface="Arial" panose="020B0604020202020204" pitchFamily="34" charset="0"/>
              </a:rPr>
              <a:t>Saturday, April 6		My Yellow Rickshaw</a:t>
            </a:r>
          </a:p>
          <a:p>
            <a:r>
              <a:rPr lang="en-US" sz="1400" dirty="0">
                <a:solidFill>
                  <a:schemeClr val="bg1"/>
                </a:solidFill>
                <a:latin typeface="Arial" panose="020B0604020202020204" pitchFamily="34" charset="0"/>
                <a:cs typeface="Arial" panose="020B0604020202020204" pitchFamily="34" charset="0"/>
              </a:rPr>
              <a:t>Friday, May 10		Stella Luna and the Satellites</a:t>
            </a:r>
          </a:p>
          <a:p>
            <a:r>
              <a:rPr lang="en-US" sz="1400" dirty="0">
                <a:solidFill>
                  <a:schemeClr val="bg1"/>
                </a:solidFill>
                <a:latin typeface="Arial" panose="020B0604020202020204" pitchFamily="34" charset="0"/>
                <a:cs typeface="Arial" panose="020B0604020202020204" pitchFamily="34" charset="0"/>
              </a:rPr>
              <a:t>Friday, June 7		Train Wreck</a:t>
            </a:r>
          </a:p>
          <a:p>
            <a:r>
              <a:rPr lang="en-US" sz="1400" dirty="0">
                <a:solidFill>
                  <a:schemeClr val="bg1"/>
                </a:solidFill>
                <a:latin typeface="Arial" panose="020B0604020202020204" pitchFamily="34" charset="0"/>
                <a:cs typeface="Arial" panose="020B0604020202020204" pitchFamily="34" charset="0"/>
              </a:rPr>
              <a:t>Friday, June 21		Crush</a:t>
            </a:r>
          </a:p>
          <a:p>
            <a:r>
              <a:rPr lang="en-US" sz="1400" dirty="0">
                <a:solidFill>
                  <a:schemeClr val="bg1"/>
                </a:solidFill>
                <a:latin typeface="Arial" panose="020B0604020202020204" pitchFamily="34" charset="0"/>
                <a:cs typeface="Arial" panose="020B0604020202020204" pitchFamily="34" charset="0"/>
              </a:rPr>
              <a:t>Wednesday, July 3	Blue River Band</a:t>
            </a:r>
          </a:p>
          <a:p>
            <a:r>
              <a:rPr lang="en-US" sz="1400" dirty="0">
                <a:solidFill>
                  <a:schemeClr val="bg1"/>
                </a:solidFill>
                <a:latin typeface="Arial" panose="020B0604020202020204" pitchFamily="34" charset="0"/>
                <a:cs typeface="Arial" panose="020B0604020202020204" pitchFamily="34" charset="0"/>
              </a:rPr>
              <a:t>Saturday, August 10	Toy Factory</a:t>
            </a:r>
          </a:p>
          <a:p>
            <a:r>
              <a:rPr lang="en-US" sz="1400" dirty="0">
                <a:solidFill>
                  <a:schemeClr val="bg1"/>
                </a:solidFill>
                <a:latin typeface="Arial" panose="020B0604020202020204" pitchFamily="34" charset="0"/>
                <a:cs typeface="Arial" panose="020B0604020202020204" pitchFamily="34" charset="0"/>
              </a:rPr>
              <a:t>Friday, August 23		</a:t>
            </a:r>
            <a:r>
              <a:rPr lang="en-US" sz="1400" dirty="0" err="1">
                <a:solidFill>
                  <a:schemeClr val="bg1"/>
                </a:solidFill>
                <a:latin typeface="Arial" panose="020B0604020202020204" pitchFamily="34" charset="0"/>
                <a:cs typeface="Arial" panose="020B0604020202020204" pitchFamily="34" charset="0"/>
              </a:rPr>
              <a:t>GrooveSmash</a:t>
            </a:r>
            <a:endParaRPr lang="en-US" sz="1400" dirty="0">
              <a:solidFill>
                <a:schemeClr val="bg1"/>
              </a:solidFill>
              <a:latin typeface="Arial" panose="020B0604020202020204" pitchFamily="34" charset="0"/>
              <a:cs typeface="Arial" panose="020B0604020202020204" pitchFamily="34" charset="0"/>
            </a:endParaRPr>
          </a:p>
          <a:p>
            <a:r>
              <a:rPr lang="en-US" sz="1400" dirty="0">
                <a:solidFill>
                  <a:schemeClr val="bg1"/>
                </a:solidFill>
                <a:latin typeface="Arial" panose="020B0604020202020204" pitchFamily="34" charset="0"/>
                <a:cs typeface="Arial" panose="020B0604020202020204" pitchFamily="34" charset="0"/>
              </a:rPr>
              <a:t>Friday, September 13	</a:t>
            </a:r>
            <a:r>
              <a:rPr lang="en-US" sz="1400" dirty="0" err="1">
                <a:solidFill>
                  <a:schemeClr val="bg1"/>
                </a:solidFill>
                <a:latin typeface="Arial" panose="020B0604020202020204" pitchFamily="34" charset="0"/>
                <a:cs typeface="Arial" panose="020B0604020202020204" pitchFamily="34" charset="0"/>
              </a:rPr>
              <a:t>Hairbangers</a:t>
            </a:r>
            <a:r>
              <a:rPr lang="en-US" sz="1400" dirty="0">
                <a:solidFill>
                  <a:schemeClr val="bg1"/>
                </a:solidFill>
                <a:latin typeface="Arial" panose="020B0604020202020204" pitchFamily="34" charset="0"/>
                <a:cs typeface="Arial" panose="020B0604020202020204" pitchFamily="34" charset="0"/>
              </a:rPr>
              <a:t> Ball</a:t>
            </a:r>
          </a:p>
          <a:p>
            <a:r>
              <a:rPr lang="en-US" sz="1400" dirty="0">
                <a:solidFill>
                  <a:schemeClr val="bg1"/>
                </a:solidFill>
                <a:latin typeface="Arial" panose="020B0604020202020204" pitchFamily="34" charset="0"/>
                <a:cs typeface="Arial" panose="020B0604020202020204" pitchFamily="34" charset="0"/>
              </a:rPr>
              <a:t>Friday, September 27	Corey Cox and Hank Ruff</a:t>
            </a:r>
          </a:p>
          <a:p>
            <a:r>
              <a:rPr lang="en-US" sz="1400" dirty="0">
                <a:solidFill>
                  <a:schemeClr val="bg1"/>
                </a:solidFill>
                <a:latin typeface="Arial" panose="020B0604020202020204" pitchFamily="34" charset="0"/>
                <a:cs typeface="Arial" panose="020B0604020202020204" pitchFamily="34" charset="0"/>
              </a:rPr>
              <a:t>Saturday, September 28	Jai Baker</a:t>
            </a:r>
          </a:p>
          <a:p>
            <a:endParaRPr lang="en-US" sz="1400" b="1" dirty="0">
              <a:solidFill>
                <a:schemeClr val="bg1"/>
              </a:solidFill>
              <a:effectLst/>
              <a:highlight>
                <a:srgbClr val="FFFF00"/>
              </a:highlight>
              <a:latin typeface="Arial" panose="020B0604020202020204" pitchFamily="34" charset="0"/>
              <a:cs typeface="Arial" panose="020B0604020202020204" pitchFamily="34" charset="0"/>
            </a:endParaRPr>
          </a:p>
          <a:p>
            <a:r>
              <a:rPr lang="en-US" sz="1400" i="1" dirty="0">
                <a:solidFill>
                  <a:schemeClr val="bg1"/>
                </a:solidFill>
                <a:latin typeface="Arial" panose="020B0604020202020204" pitchFamily="34" charset="0"/>
                <a:cs typeface="Arial" panose="020B0604020202020204" pitchFamily="34" charset="0"/>
              </a:rPr>
              <a:t>																- Holly</a:t>
            </a:r>
            <a:endParaRPr lang="en-US" sz="1400" i="1" dirty="0">
              <a:solidFill>
                <a:schemeClr val="bg1"/>
              </a:solidFill>
              <a:effectLst/>
              <a:latin typeface="Arial" panose="020B0604020202020204" pitchFamily="34" charset="0"/>
              <a:cs typeface="Arial" panose="020B0604020202020204" pitchFamily="34" charset="0"/>
            </a:endParaRPr>
          </a:p>
          <a:p>
            <a:endParaRPr lang="en-US" sz="1400" dirty="0">
              <a:solidFill>
                <a:schemeClr val="bg1"/>
              </a:solidFill>
              <a:effectLst/>
              <a:latin typeface="Arial Narrow" panose="020B0604020202020204" pitchFamily="34" charset="0"/>
            </a:endParaRPr>
          </a:p>
          <a:p>
            <a:pPr marL="285750" marR="0" indent="-285750">
              <a:spcBef>
                <a:spcPts val="0"/>
              </a:spcBef>
              <a:spcAft>
                <a:spcPts val="0"/>
              </a:spcAft>
              <a:buFont typeface="Arial" panose="020B0604020202020204" pitchFamily="34" charset="0"/>
              <a:buChar char="•"/>
            </a:pPr>
            <a:endPar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88052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AFA2-EF5D-7756-62D1-B8F519406FAD}"/>
              </a:ext>
            </a:extLst>
          </p:cNvPr>
          <p:cNvSpPr>
            <a:spLocks noGrp="1"/>
          </p:cNvSpPr>
          <p:nvPr>
            <p:ph type="title"/>
          </p:nvPr>
        </p:nvSpPr>
        <p:spPr>
          <a:xfrm>
            <a:off x="269260" y="702894"/>
            <a:ext cx="9613861" cy="1080938"/>
          </a:xfrm>
        </p:spPr>
        <p:txBody>
          <a:bodyPr>
            <a:normAutofit/>
          </a:bodyPr>
          <a:lstStyle/>
          <a:p>
            <a:r>
              <a:rPr lang="en-US" sz="4800" dirty="0">
                <a:latin typeface="Arial" panose="020B0604020202020204" pitchFamily="34" charset="0"/>
                <a:cs typeface="Arial" panose="020B0604020202020204" pitchFamily="34" charset="0"/>
              </a:rPr>
              <a:t>Community Events cont.</a:t>
            </a:r>
          </a:p>
        </p:txBody>
      </p:sp>
      <p:sp>
        <p:nvSpPr>
          <p:cNvPr id="3" name="Content Placeholder 2">
            <a:extLst>
              <a:ext uri="{FF2B5EF4-FFF2-40B4-BE49-F238E27FC236}">
                <a16:creationId xmlns:a16="http://schemas.microsoft.com/office/drawing/2014/main" id="{2AD7BF98-F53D-0042-3682-98D9BB0FB703}"/>
              </a:ext>
            </a:extLst>
          </p:cNvPr>
          <p:cNvSpPr>
            <a:spLocks noGrp="1"/>
          </p:cNvSpPr>
          <p:nvPr>
            <p:ph idx="1"/>
          </p:nvPr>
        </p:nvSpPr>
        <p:spPr>
          <a:xfrm>
            <a:off x="206865" y="2059533"/>
            <a:ext cx="11106518" cy="4095573"/>
          </a:xfrm>
        </p:spPr>
        <p:txBody>
          <a:bodyPr numCol="2">
            <a:normAutofit fontScale="25000" lnSpcReduction="20000"/>
          </a:bodyPr>
          <a:lstStyle/>
          <a:p>
            <a:pPr marL="0" indent="0">
              <a:buNone/>
            </a:pPr>
            <a:r>
              <a:rPr lang="en-US" sz="5600" b="1" u="sng" dirty="0">
                <a:solidFill>
                  <a:schemeClr val="bg1"/>
                </a:solidFill>
                <a:effectLst/>
                <a:latin typeface="Arial" panose="020B0604020202020204" pitchFamily="34" charset="0"/>
                <a:cs typeface="Arial" panose="020B0604020202020204" pitchFamily="34" charset="0"/>
              </a:rPr>
              <a:t>SPONSORSHIPS AND GRANTS:</a:t>
            </a:r>
            <a:r>
              <a:rPr lang="en-US" b="1" dirty="0">
                <a:solidFill>
                  <a:schemeClr val="bg1"/>
                </a:solidFill>
                <a:effectLst/>
                <a:latin typeface="Arial" panose="020B0604020202020204" pitchFamily="34" charset="0"/>
                <a:cs typeface="Arial" panose="020B0604020202020204" pitchFamily="34" charset="0"/>
              </a:rPr>
              <a:t> </a:t>
            </a:r>
          </a:p>
          <a:p>
            <a:pPr marL="0" indent="0">
              <a:buNone/>
            </a:pPr>
            <a:endParaRPr lang="en-US" b="1" dirty="0">
              <a:solidFill>
                <a:schemeClr val="bg1"/>
              </a:solidFill>
              <a:effectLst/>
              <a:latin typeface="Arial" panose="020B0604020202020204" pitchFamily="34" charset="0"/>
              <a:cs typeface="Arial" panose="020B0604020202020204" pitchFamily="34" charset="0"/>
            </a:endParaRPr>
          </a:p>
          <a:p>
            <a:pPr marL="0" indent="0">
              <a:buNone/>
            </a:pPr>
            <a:endParaRPr lang="en-US" b="1" dirty="0">
              <a:solidFill>
                <a:schemeClr val="bg1"/>
              </a:solidFill>
              <a:effectLst/>
              <a:latin typeface="Arial" panose="020B0604020202020204" pitchFamily="34" charset="0"/>
              <a:cs typeface="Arial" panose="020B0604020202020204" pitchFamily="34" charset="0"/>
            </a:endParaRPr>
          </a:p>
          <a:p>
            <a:pPr marL="0" indent="0">
              <a:buNone/>
            </a:pPr>
            <a:r>
              <a:rPr lang="en-US" sz="4800" b="1" u="sng" dirty="0">
                <a:solidFill>
                  <a:schemeClr val="bg1"/>
                </a:solidFill>
                <a:effectLst/>
                <a:latin typeface="Arial" panose="020B0604020202020204" pitchFamily="34" charset="0"/>
                <a:cs typeface="Arial" panose="020B0604020202020204" pitchFamily="34" charset="0"/>
              </a:rPr>
              <a:t>Concert Series</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Festival Country Indiana, Title Sponsor ($10,000)</a:t>
            </a:r>
          </a:p>
          <a:p>
            <a:pPr lvl="0"/>
            <a:r>
              <a:rPr lang="en-US" sz="4800" b="1" dirty="0">
                <a:solidFill>
                  <a:schemeClr val="bg1"/>
                </a:solidFill>
                <a:effectLst/>
                <a:latin typeface="Arial" panose="020B0604020202020204" pitchFamily="34" charset="0"/>
                <a:cs typeface="Arial" panose="020B0604020202020204" pitchFamily="34" charset="0"/>
              </a:rPr>
              <a:t>Cornett Roofing, Beer &amp; Wine Garden Sponsor ($7,500) - NEW</a:t>
            </a:r>
            <a:endParaRPr lang="en-US" sz="4800"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Horizon Bank, Gold Sponsor ($5,000)</a:t>
            </a:r>
          </a:p>
          <a:p>
            <a:pPr lvl="0"/>
            <a:r>
              <a:rPr lang="en-US" sz="4800" b="1" dirty="0">
                <a:solidFill>
                  <a:schemeClr val="bg1"/>
                </a:solidFill>
                <a:effectLst/>
                <a:latin typeface="Arial" panose="020B0604020202020204" pitchFamily="34" charset="0"/>
                <a:cs typeface="Arial" panose="020B0604020202020204" pitchFamily="34" charset="0"/>
              </a:rPr>
              <a:t>Lambert Orthodontics, Gold Sponsor ($5,000) - NEW</a:t>
            </a:r>
            <a:endParaRPr lang="en-US" sz="4800"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Max Service Group, Silver Sponsor ($2,500)</a:t>
            </a:r>
          </a:p>
          <a:p>
            <a:pPr lvl="0"/>
            <a:r>
              <a:rPr lang="en-US" sz="4800" dirty="0">
                <a:solidFill>
                  <a:schemeClr val="bg1"/>
                </a:solidFill>
                <a:effectLst/>
                <a:latin typeface="Arial" panose="020B0604020202020204" pitchFamily="34" charset="0"/>
                <a:cs typeface="Arial" panose="020B0604020202020204" pitchFamily="34" charset="0"/>
              </a:rPr>
              <a:t>Franklin Insurance, Silver Sponsor ($2,500)</a:t>
            </a:r>
          </a:p>
          <a:p>
            <a:pPr lvl="0"/>
            <a:r>
              <a:rPr lang="en-US" sz="4800" b="1" dirty="0">
                <a:solidFill>
                  <a:schemeClr val="bg1"/>
                </a:solidFill>
                <a:effectLst/>
                <a:latin typeface="Arial" panose="020B0604020202020204" pitchFamily="34" charset="0"/>
                <a:cs typeface="Arial" panose="020B0604020202020204" pitchFamily="34" charset="0"/>
              </a:rPr>
              <a:t>Small Town Girl Boutique, Booth Sponsor ($500) - NEW</a:t>
            </a:r>
            <a:endParaRPr lang="en-US" sz="4800" dirty="0">
              <a:solidFill>
                <a:schemeClr val="bg1"/>
              </a:solidFill>
              <a:effectLst/>
              <a:latin typeface="Arial" panose="020B0604020202020204" pitchFamily="34" charset="0"/>
              <a:cs typeface="Arial" panose="020B0604020202020204" pitchFamily="34" charset="0"/>
            </a:endParaRPr>
          </a:p>
          <a:p>
            <a:pPr marL="0" indent="0">
              <a:buNone/>
            </a:pPr>
            <a:r>
              <a:rPr lang="en-US" sz="4800" b="1" u="sng" dirty="0">
                <a:solidFill>
                  <a:schemeClr val="bg1"/>
                </a:solidFill>
                <a:effectLst/>
                <a:latin typeface="Arial" panose="020B0604020202020204" pitchFamily="34" charset="0"/>
                <a:cs typeface="Arial" panose="020B0604020202020204" pitchFamily="34" charset="0"/>
              </a:rPr>
              <a:t>Easter Egg Hunt</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Community Baptist Church, Title Sponsor ($750)</a:t>
            </a:r>
          </a:p>
          <a:p>
            <a:pPr lvl="0"/>
            <a:r>
              <a:rPr lang="en-US" sz="4800" dirty="0">
                <a:solidFill>
                  <a:schemeClr val="bg1"/>
                </a:solidFill>
                <a:effectLst/>
                <a:latin typeface="Arial" panose="020B0604020202020204" pitchFamily="34" charset="0"/>
                <a:cs typeface="Arial" panose="020B0604020202020204" pitchFamily="34" charset="0"/>
              </a:rPr>
              <a:t>Koenig Equipment, Candy Sponsor ($250)</a:t>
            </a:r>
            <a:r>
              <a:rPr lang="en-US" sz="4800" b="1" dirty="0">
                <a:solidFill>
                  <a:schemeClr val="bg1"/>
                </a:solidFill>
                <a:effectLst/>
                <a:latin typeface="Arial" panose="020B0604020202020204" pitchFamily="34" charset="0"/>
                <a:cs typeface="Arial" panose="020B0604020202020204" pitchFamily="34" charset="0"/>
              </a:rPr>
              <a:t> </a:t>
            </a:r>
            <a:endParaRPr lang="en-US" sz="4800" dirty="0">
              <a:solidFill>
                <a:schemeClr val="bg1"/>
              </a:solidFill>
              <a:effectLst/>
              <a:latin typeface="Arial" panose="020B0604020202020204" pitchFamily="34" charset="0"/>
              <a:cs typeface="Arial" panose="020B0604020202020204" pitchFamily="34" charset="0"/>
            </a:endParaRPr>
          </a:p>
          <a:p>
            <a:pPr marL="0" indent="0">
              <a:buNone/>
            </a:pPr>
            <a:r>
              <a:rPr lang="en-US" sz="4800" b="1" u="sng" dirty="0" err="1">
                <a:solidFill>
                  <a:schemeClr val="bg1"/>
                </a:solidFill>
                <a:effectLst/>
                <a:latin typeface="Arial" panose="020B0604020202020204" pitchFamily="34" charset="0"/>
                <a:cs typeface="Arial" panose="020B0604020202020204" pitchFamily="34" charset="0"/>
              </a:rPr>
              <a:t>Cruisin</a:t>
            </a:r>
            <a:r>
              <a:rPr lang="en-US" sz="4800" b="1" u="sng" dirty="0">
                <a:solidFill>
                  <a:schemeClr val="bg1"/>
                </a:solidFill>
                <a:effectLst/>
                <a:latin typeface="Arial" panose="020B0604020202020204" pitchFamily="34" charset="0"/>
                <a:cs typeface="Arial" panose="020B0604020202020204" pitchFamily="34" charset="0"/>
              </a:rPr>
              <a:t>’ the Amp</a:t>
            </a:r>
            <a:endParaRPr lang="en-US" sz="4800" u="sng" dirty="0">
              <a:solidFill>
                <a:schemeClr val="bg1"/>
              </a:solidFill>
              <a:effectLst/>
              <a:latin typeface="Arial" panose="020B0604020202020204" pitchFamily="34" charset="0"/>
              <a:cs typeface="Arial" panose="020B0604020202020204" pitchFamily="34" charset="0"/>
            </a:endParaRPr>
          </a:p>
          <a:p>
            <a:r>
              <a:rPr lang="en-US" sz="4800" u="sng" dirty="0">
                <a:solidFill>
                  <a:schemeClr val="bg1"/>
                </a:solidFill>
                <a:effectLst/>
                <a:latin typeface="Arial" panose="020B0604020202020204" pitchFamily="34" charset="0"/>
                <a:cs typeface="Arial" panose="020B0604020202020204" pitchFamily="34" charset="0"/>
              </a:rPr>
              <a:t> </a:t>
            </a: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endParaRPr lang="en-US" sz="4800" u="sng" dirty="0">
              <a:solidFill>
                <a:schemeClr val="bg1"/>
              </a:solidFill>
              <a:effectLst/>
              <a:latin typeface="Arial" panose="020B0604020202020204" pitchFamily="34" charset="0"/>
              <a:cs typeface="Arial" panose="020B0604020202020204" pitchFamily="34" charset="0"/>
            </a:endParaRPr>
          </a:p>
          <a:p>
            <a:pPr marL="0" indent="0">
              <a:buNone/>
            </a:pPr>
            <a:r>
              <a:rPr lang="en-US" sz="4800" b="1" u="sng" dirty="0">
                <a:solidFill>
                  <a:schemeClr val="bg1"/>
                </a:solidFill>
                <a:effectLst/>
                <a:latin typeface="Arial" panose="020B0604020202020204" pitchFamily="34" charset="0"/>
                <a:cs typeface="Arial" panose="020B0604020202020204" pitchFamily="34" charset="0"/>
              </a:rPr>
              <a:t>Firecracker Festival</a:t>
            </a:r>
            <a:endParaRPr lang="en-US" sz="4800" b="1" dirty="0">
              <a:solidFill>
                <a:schemeClr val="bg1"/>
              </a:solidFill>
              <a:effectLst/>
              <a:latin typeface="Arial" panose="020B0604020202020204" pitchFamily="34" charset="0"/>
              <a:cs typeface="Arial" panose="020B0604020202020204" pitchFamily="34" charset="0"/>
            </a:endParaRPr>
          </a:p>
          <a:p>
            <a:r>
              <a:rPr lang="en-US" sz="4800" b="1" dirty="0">
                <a:solidFill>
                  <a:schemeClr val="bg1"/>
                </a:solidFill>
                <a:effectLst/>
                <a:latin typeface="Arial" panose="020B0604020202020204" pitchFamily="34" charset="0"/>
                <a:cs typeface="Arial" panose="020B0604020202020204" pitchFamily="34" charset="0"/>
              </a:rPr>
              <a:t>Johnson County CASA Program, Red Sponsor ($2,500) – NEW</a:t>
            </a:r>
            <a:endParaRPr lang="en-US" sz="4800" dirty="0">
              <a:solidFill>
                <a:schemeClr val="bg1"/>
              </a:solidFill>
              <a:effectLst/>
              <a:latin typeface="Arial" panose="020B0604020202020204" pitchFamily="34" charset="0"/>
              <a:cs typeface="Arial" panose="020B0604020202020204" pitchFamily="34" charset="0"/>
            </a:endParaRPr>
          </a:p>
          <a:p>
            <a:pPr marL="0" indent="0">
              <a:buNone/>
            </a:pPr>
            <a:r>
              <a:rPr lang="en-US" sz="4800" b="1" u="sng" dirty="0">
                <a:solidFill>
                  <a:schemeClr val="bg1"/>
                </a:solidFill>
                <a:effectLst/>
                <a:latin typeface="Arial" panose="020B0604020202020204" pitchFamily="34" charset="0"/>
                <a:cs typeface="Arial" panose="020B0604020202020204" pitchFamily="34" charset="0"/>
              </a:rPr>
              <a:t>Eclipse Festival</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Festival Country Indiana, Title Sponsor ($15,000)</a:t>
            </a:r>
          </a:p>
          <a:p>
            <a:pPr lvl="0"/>
            <a:r>
              <a:rPr lang="en-US" sz="4800" dirty="0">
                <a:solidFill>
                  <a:schemeClr val="bg1"/>
                </a:solidFill>
                <a:effectLst/>
                <a:latin typeface="Arial" panose="020B0604020202020204" pitchFamily="34" charset="0"/>
                <a:cs typeface="Arial" panose="020B0604020202020204" pitchFamily="34" charset="0"/>
              </a:rPr>
              <a:t>Koenig Equipment, Half Moon Sponsor ($1,000)</a:t>
            </a:r>
          </a:p>
          <a:p>
            <a:pPr marL="0" indent="0">
              <a:buNone/>
            </a:pPr>
            <a:r>
              <a:rPr lang="en-US" sz="4800" b="1" u="sng" dirty="0">
                <a:solidFill>
                  <a:schemeClr val="bg1"/>
                </a:solidFill>
                <a:effectLst/>
                <a:latin typeface="Arial" panose="020B0604020202020204" pitchFamily="34" charset="0"/>
                <a:cs typeface="Arial" panose="020B0604020202020204" pitchFamily="34" charset="0"/>
              </a:rPr>
              <a:t>Fall Festival</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Carpenter Realty, Gold Sponsor ($2,500)</a:t>
            </a:r>
          </a:p>
          <a:p>
            <a:pPr marL="0" indent="0">
              <a:buNone/>
            </a:pPr>
            <a:r>
              <a:rPr lang="en-US" sz="4800" b="1" u="sng" dirty="0">
                <a:solidFill>
                  <a:schemeClr val="bg1"/>
                </a:solidFill>
                <a:effectLst/>
                <a:latin typeface="Arial" panose="020B0604020202020204" pitchFamily="34" charset="0"/>
                <a:cs typeface="Arial" panose="020B0604020202020204" pitchFamily="34" charset="0"/>
              </a:rPr>
              <a:t>Halloween Town</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dirty="0">
                <a:solidFill>
                  <a:schemeClr val="bg1"/>
                </a:solidFill>
                <a:effectLst/>
                <a:latin typeface="Arial" panose="020B0604020202020204" pitchFamily="34" charset="0"/>
                <a:cs typeface="Arial" panose="020B0604020202020204" pitchFamily="34" charset="0"/>
              </a:rPr>
              <a:t>Koenig Equipment, Bronze Sponsor ($500)</a:t>
            </a:r>
          </a:p>
          <a:p>
            <a:pPr marL="0" indent="0">
              <a:buNone/>
            </a:pPr>
            <a:r>
              <a:rPr lang="en-US" sz="4800" b="1" u="sng" dirty="0">
                <a:solidFill>
                  <a:schemeClr val="bg1"/>
                </a:solidFill>
                <a:effectLst/>
                <a:latin typeface="Arial" panose="020B0604020202020204" pitchFamily="34" charset="0"/>
                <a:cs typeface="Arial" panose="020B0604020202020204" pitchFamily="34" charset="0"/>
              </a:rPr>
              <a:t>Family Movie Series</a:t>
            </a:r>
            <a:endParaRPr lang="en-US" sz="4800" u="sng" dirty="0">
              <a:solidFill>
                <a:schemeClr val="bg1"/>
              </a:solidFill>
              <a:effectLst/>
              <a:latin typeface="Arial" panose="020B0604020202020204" pitchFamily="34" charset="0"/>
              <a:cs typeface="Arial" panose="020B0604020202020204" pitchFamily="34" charset="0"/>
            </a:endParaRPr>
          </a:p>
          <a:p>
            <a:pPr lvl="0"/>
            <a:r>
              <a:rPr lang="en-US" sz="4800" b="1" dirty="0">
                <a:solidFill>
                  <a:schemeClr val="bg1"/>
                </a:solidFill>
                <a:effectLst/>
                <a:latin typeface="Arial" panose="020B0604020202020204" pitchFamily="34" charset="0"/>
                <a:cs typeface="Arial" panose="020B0604020202020204" pitchFamily="34" charset="0"/>
              </a:rPr>
              <a:t>Johnson County REMC, Title Sponsor ($5,000) - NEW</a:t>
            </a:r>
            <a:endParaRPr lang="en-US" sz="4800" dirty="0">
              <a:solidFill>
                <a:schemeClr val="bg1"/>
              </a:solidFill>
              <a:effectLst/>
              <a:latin typeface="Arial" panose="020B0604020202020204" pitchFamily="34" charset="0"/>
              <a:cs typeface="Arial" panose="020B0604020202020204" pitchFamily="34" charset="0"/>
            </a:endParaRPr>
          </a:p>
          <a:p>
            <a:pPr marR="0">
              <a:lnSpc>
                <a:spcPct val="110000"/>
              </a:lnSpc>
              <a:spcBef>
                <a:spcPts val="0"/>
              </a:spcBef>
              <a:spcAft>
                <a:spcPts val="0"/>
              </a:spcAft>
              <a:buNone/>
            </a:pPr>
            <a:endParaRPr lang="en-US" sz="9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0" marR="0" indent="0">
              <a:spcBef>
                <a:spcPts val="0"/>
              </a:spcBef>
              <a:spcAft>
                <a:spcPts val="0"/>
              </a:spcAft>
              <a:buNone/>
            </a:pPr>
            <a:endParaRPr lang="en-US" sz="9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5" name="TextBox 4">
            <a:extLst>
              <a:ext uri="{FF2B5EF4-FFF2-40B4-BE49-F238E27FC236}">
                <a16:creationId xmlns:a16="http://schemas.microsoft.com/office/drawing/2014/main" id="{95F2CD80-1936-4899-9BB2-0C3BD6E9BC6E}"/>
              </a:ext>
            </a:extLst>
          </p:cNvPr>
          <p:cNvSpPr txBox="1"/>
          <p:nvPr/>
        </p:nvSpPr>
        <p:spPr>
          <a:xfrm>
            <a:off x="369115" y="2252865"/>
            <a:ext cx="11216081" cy="523220"/>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Seeking sponsorships is ongoing as we will take them any time throughout the  year.  Below are sponsors who have committed to supporting us this year.</a:t>
            </a:r>
            <a:endParaRPr lang="en-US" sz="1400" dirty="0"/>
          </a:p>
        </p:txBody>
      </p:sp>
      <p:sp>
        <p:nvSpPr>
          <p:cNvPr id="7" name="TextBox 6">
            <a:extLst>
              <a:ext uri="{FF2B5EF4-FFF2-40B4-BE49-F238E27FC236}">
                <a16:creationId xmlns:a16="http://schemas.microsoft.com/office/drawing/2014/main" id="{6F8F289C-F9AD-481D-9261-119F6BB3843F}"/>
              </a:ext>
            </a:extLst>
          </p:cNvPr>
          <p:cNvSpPr txBox="1"/>
          <p:nvPr/>
        </p:nvSpPr>
        <p:spPr>
          <a:xfrm>
            <a:off x="269260" y="5953753"/>
            <a:ext cx="11231307" cy="954107"/>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 Arts @ The Amp Grant and Art Programming Partnership with the Public Arts Advisory Commission from the </a:t>
            </a:r>
            <a:r>
              <a:rPr lang="en-US" sz="1200" b="1" dirty="0" err="1">
                <a:solidFill>
                  <a:schemeClr val="bg1"/>
                </a:solidFill>
                <a:latin typeface="Arial" panose="020B0604020202020204" pitchFamily="34" charset="0"/>
                <a:cs typeface="Arial" panose="020B0604020202020204" pitchFamily="34" charset="0"/>
              </a:rPr>
              <a:t>Branigin</a:t>
            </a:r>
            <a:r>
              <a:rPr lang="en-US" sz="1200" b="1" dirty="0">
                <a:solidFill>
                  <a:schemeClr val="bg1"/>
                </a:solidFill>
                <a:latin typeface="Arial" panose="020B0604020202020204" pitchFamily="34" charset="0"/>
                <a:cs typeface="Arial" panose="020B0604020202020204" pitchFamily="34" charset="0"/>
              </a:rPr>
              <a:t> Foundation</a:t>
            </a:r>
            <a:r>
              <a:rPr lang="en-US" sz="1200" dirty="0">
                <a:solidFill>
                  <a:schemeClr val="bg1"/>
                </a:solidFill>
                <a:latin typeface="Arial" panose="020B0604020202020204" pitchFamily="34" charset="0"/>
                <a:cs typeface="Arial" panose="020B0604020202020204" pitchFamily="34" charset="0"/>
              </a:rPr>
              <a:t> </a:t>
            </a:r>
            <a:r>
              <a:rPr lang="en-US" sz="1200" b="1" dirty="0">
                <a:solidFill>
                  <a:schemeClr val="bg1"/>
                </a:solidFill>
                <a:latin typeface="Arial" panose="020B0604020202020204" pitchFamily="34" charset="0"/>
                <a:cs typeface="Arial" panose="020B0604020202020204" pitchFamily="34" charset="0"/>
              </a:rPr>
              <a:t>for $5,500</a:t>
            </a:r>
          </a:p>
          <a:p>
            <a:endParaRPr lang="en-US" sz="1200" i="1" dirty="0">
              <a:solidFill>
                <a:schemeClr val="bg1"/>
              </a:solidFill>
              <a:latin typeface="Arial" panose="020B0604020202020204" pitchFamily="34" charset="0"/>
              <a:cs typeface="Arial" panose="020B0604020202020204" pitchFamily="34" charset="0"/>
            </a:endParaRPr>
          </a:p>
          <a:p>
            <a:r>
              <a:rPr lang="en-US" sz="1200" i="1" dirty="0">
                <a:solidFill>
                  <a:schemeClr val="bg1"/>
                </a:solidFill>
                <a:latin typeface="Arial" panose="020B0604020202020204" pitchFamily="34" charset="0"/>
                <a:cs typeface="Arial" panose="020B0604020202020204" pitchFamily="34" charset="0"/>
              </a:rPr>
              <a:t>																	</a:t>
            </a:r>
            <a:r>
              <a:rPr lang="en-US" sz="1400" i="1" dirty="0">
                <a:solidFill>
                  <a:schemeClr val="bg1"/>
                </a:solidFill>
                <a:latin typeface="Arial" panose="020B0604020202020204" pitchFamily="34" charset="0"/>
                <a:cs typeface="Arial" panose="020B0604020202020204" pitchFamily="34" charset="0"/>
              </a:rPr>
              <a:t>-Holly </a:t>
            </a:r>
          </a:p>
          <a:p>
            <a:endParaRPr lang="en-US" dirty="0"/>
          </a:p>
        </p:txBody>
      </p:sp>
    </p:spTree>
    <p:extLst>
      <p:ext uri="{BB962C8B-B14F-4D97-AF65-F5344CB8AC3E}">
        <p14:creationId xmlns:p14="http://schemas.microsoft.com/office/powerpoint/2010/main" val="427951558"/>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6A9C41"/>
      </a:dk2>
      <a:lt2>
        <a:srgbClr val="E7E6E6"/>
      </a:lt2>
      <a:accent1>
        <a:srgbClr val="A7D535"/>
      </a:accent1>
      <a:accent2>
        <a:srgbClr val="EACA4F"/>
      </a:accent2>
      <a:accent3>
        <a:srgbClr val="FD9850"/>
      </a:accent3>
      <a:accent4>
        <a:srgbClr val="F46442"/>
      </a:accent4>
      <a:accent5>
        <a:srgbClr val="54D289"/>
      </a:accent5>
      <a:accent6>
        <a:srgbClr val="6AD8CB"/>
      </a:accent6>
      <a:hlink>
        <a:srgbClr val="CAFB50"/>
      </a:hlink>
      <a:folHlink>
        <a:srgbClr val="DEFF8B"/>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B587E4A9-1405-4B4F-8BC3-512EE08D2EBF}"/>
    </a:ext>
  </a:extLst>
</a:theme>
</file>

<file path=docProps/app.xml><?xml version="1.0" encoding="utf-8"?>
<Properties xmlns="http://schemas.openxmlformats.org/officeDocument/2006/extended-properties" xmlns:vt="http://schemas.openxmlformats.org/officeDocument/2006/docPropsVTypes">
  <Template/>
  <TotalTime>5053</TotalTime>
  <Words>1712</Words>
  <Application>Microsoft Office PowerPoint</Application>
  <PresentationFormat>Widescreen</PresentationFormat>
  <Paragraphs>199</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Arial Narrow</vt:lpstr>
      <vt:lpstr>Calibri</vt:lpstr>
      <vt:lpstr>Courier New</vt:lpstr>
      <vt:lpstr>Lemon</vt:lpstr>
      <vt:lpstr>Times New Roman</vt:lpstr>
      <vt:lpstr>Trebuchet MS</vt:lpstr>
      <vt:lpstr>Berlin</vt:lpstr>
      <vt:lpstr>Franklin Parks &amp; Recreation</vt:lpstr>
      <vt:lpstr>Facility Reservations</vt:lpstr>
      <vt:lpstr>Marketing</vt:lpstr>
      <vt:lpstr>Marketing</vt:lpstr>
      <vt:lpstr>Aquatics &amp; Fitness Classes </vt:lpstr>
      <vt:lpstr>Recreation Programs</vt:lpstr>
      <vt:lpstr>Recreation Programs cont.</vt:lpstr>
      <vt:lpstr>Community Events</vt:lpstr>
      <vt:lpstr>Community Events cont.</vt:lpstr>
      <vt:lpstr>Human Resources Report</vt:lpstr>
      <vt:lpstr>Human Resources Report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Franklin Parks &amp; Recreation</dc:title>
  <dc:creator>Mallory Carnes</dc:creator>
  <cp:lastModifiedBy>Courtney Johnson</cp:lastModifiedBy>
  <cp:revision>159</cp:revision>
  <cp:lastPrinted>2024-02-15T15:00:09Z</cp:lastPrinted>
  <dcterms:created xsi:type="dcterms:W3CDTF">2023-01-12T19:36:52Z</dcterms:created>
  <dcterms:modified xsi:type="dcterms:W3CDTF">2024-02-15T18:45:50Z</dcterms:modified>
</cp:coreProperties>
</file>