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9"/>
  </p:notesMasterIdLst>
  <p:sldIdLst>
    <p:sldId id="257" r:id="rId2"/>
    <p:sldId id="256" r:id="rId3"/>
    <p:sldId id="286" r:id="rId4"/>
    <p:sldId id="258" r:id="rId5"/>
    <p:sldId id="285" r:id="rId6"/>
    <p:sldId id="259" r:id="rId7"/>
    <p:sldId id="260" r:id="rId8"/>
    <p:sldId id="287" r:id="rId9"/>
    <p:sldId id="263" r:id="rId10"/>
    <p:sldId id="282" r:id="rId11"/>
    <p:sldId id="264" r:id="rId12"/>
    <p:sldId id="283" r:id="rId13"/>
    <p:sldId id="265" r:id="rId14"/>
    <p:sldId id="266" r:id="rId15"/>
    <p:sldId id="267" r:id="rId16"/>
    <p:sldId id="269" r:id="rId17"/>
    <p:sldId id="284" r:id="rId18"/>
    <p:sldId id="270" r:id="rId19"/>
    <p:sldId id="271" r:id="rId20"/>
    <p:sldId id="272" r:id="rId21"/>
    <p:sldId id="273" r:id="rId22"/>
    <p:sldId id="274" r:id="rId23"/>
    <p:sldId id="278" r:id="rId24"/>
    <p:sldId id="281" r:id="rId25"/>
    <p:sldId id="277" r:id="rId26"/>
    <p:sldId id="279" r:id="rId27"/>
    <p:sldId id="280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delyn Morgan" initials="MM" lastIdx="4" clrIdx="0">
    <p:extLst>
      <p:ext uri="{19B8F6BF-5375-455C-9EA6-DF929625EA0E}">
        <p15:presenceInfo xmlns:p15="http://schemas.microsoft.com/office/powerpoint/2012/main" userId="S-1-5-21-1935655697-1409082233-839522115-1014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25D9F"/>
    <a:srgbClr val="FEC62E"/>
    <a:srgbClr val="2C5E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674"/>
    <p:restoredTop sz="94694"/>
  </p:normalViewPr>
  <p:slideViewPr>
    <p:cSldViewPr snapToGrid="0" snapToObjects="1" showGuides="1">
      <p:cViewPr varScale="1">
        <p:scale>
          <a:sx n="88" d="100"/>
          <a:sy n="88" d="100"/>
        </p:scale>
        <p:origin x="739" y="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commentAuthors" Target="commentAuthor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7F93D1-EECA-4C40-B5C1-78C0E99F6880}" type="datetimeFigureOut">
              <a:rPr lang="en-US" smtClean="0"/>
              <a:t>11/18/2019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40493D-2E33-944F-A6F5-BC2454D9D06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98864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solidFill>
          <a:srgbClr val="FEC62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30910698-CAB9-F24A-82D2-94B2F56863D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2553738" y="2216150"/>
            <a:ext cx="6565900" cy="2425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0286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drawing&#10;&#10;Description automatically generated">
            <a:extLst>
              <a:ext uri="{FF2B5EF4-FFF2-40B4-BE49-F238E27FC236}">
                <a16:creationId xmlns:a16="http://schemas.microsoft.com/office/drawing/2014/main" id="{74A35C3E-CB62-844A-BF02-46B2063AB9D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85731" y="2018731"/>
            <a:ext cx="2820538" cy="2820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56638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bg>
      <p:bgPr>
        <a:solidFill>
          <a:srgbClr val="FEC62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c 3">
            <a:extLst>
              <a:ext uri="{FF2B5EF4-FFF2-40B4-BE49-F238E27FC236}">
                <a16:creationId xmlns:a16="http://schemas.microsoft.com/office/drawing/2014/main" id="{154BE919-0665-4248-9E7E-3ABEF2527CD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4685731" y="2018731"/>
            <a:ext cx="2820538" cy="2820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0977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325D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FEF017-B487-3940-BB80-587E0B2EEA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39117" y="3260576"/>
            <a:ext cx="9491238" cy="1469993"/>
          </a:xfrm>
        </p:spPr>
        <p:txBody>
          <a:bodyPr anchor="b">
            <a:noAutofit/>
          </a:bodyPr>
          <a:lstStyle>
            <a:lvl1pPr algn="l">
              <a:defRPr sz="5400" b="1" i="0">
                <a:solidFill>
                  <a:schemeClr val="bg1"/>
                </a:solidFill>
                <a:latin typeface="Avenir Black" panose="02000503020000020003" pitchFamily="2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CEEDC97-2D7F-8947-A8ED-2D812ED4BB2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39117" y="4822645"/>
            <a:ext cx="9491239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  <a:latin typeface="Avenir Book" panose="02000503020000020003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1EE038-1474-EC40-B9ED-D29B2323AA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3F438-0130-3243-8B00-CF7B7B61CAE5}" type="datetime1">
              <a:rPr lang="en-US" smtClean="0"/>
              <a:t>11/18/2019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E30222-9238-B547-ACA6-BCEE0B1CB1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D15A3C-1565-D348-9B45-4396713AA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1D6F7BC-299A-C246-A511-59FB69C3496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 descr="A picture containing drawing&#10;&#10;Description automatically generated">
            <a:extLst>
              <a:ext uri="{FF2B5EF4-FFF2-40B4-BE49-F238E27FC236}">
                <a16:creationId xmlns:a16="http://schemas.microsoft.com/office/drawing/2014/main" id="{F39E05B5-9CA2-7B48-91AC-6A56E587269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97684" y="657934"/>
            <a:ext cx="4967432" cy="1835790"/>
          </a:xfrm>
          <a:prstGeom prst="rect">
            <a:avLst/>
          </a:prstGeom>
        </p:spPr>
      </p:pic>
      <p:pic>
        <p:nvPicPr>
          <p:cNvPr id="16" name="Picture 15" descr="A picture containing drawing&#10;&#10;Description automatically generated">
            <a:extLst>
              <a:ext uri="{FF2B5EF4-FFF2-40B4-BE49-F238E27FC236}">
                <a16:creationId xmlns:a16="http://schemas.microsoft.com/office/drawing/2014/main" id="{7BE0B209-C04D-5A49-BEC8-BF486B8CC66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768080" y="204720"/>
            <a:ext cx="1219200" cy="12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59592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8EBA13-396B-7C46-A713-7DA28D4BC4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785" y="137312"/>
            <a:ext cx="10958015" cy="809774"/>
          </a:xfrm>
          <a:noFill/>
        </p:spPr>
        <p:txBody>
          <a:bodyPr anchor="b">
            <a:normAutofit/>
          </a:bodyPr>
          <a:lstStyle>
            <a:lvl1pPr>
              <a:defRPr sz="3600" b="1" i="0">
                <a:solidFill>
                  <a:srgbClr val="325D9F"/>
                </a:solidFill>
                <a:latin typeface="Avenir Black" panose="02000503020000020003" pitchFamily="2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025994-79F6-9B43-B0BC-2A917A9641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785" y="1724628"/>
            <a:ext cx="10958015" cy="4452336"/>
          </a:xfrm>
        </p:spPr>
        <p:txBody>
          <a:bodyPr/>
          <a:lstStyle>
            <a:lvl1pPr>
              <a:spcAft>
                <a:spcPts val="1200"/>
              </a:spcAft>
              <a:buClr>
                <a:srgbClr val="FEC62E"/>
              </a:buClr>
              <a:buSzPct val="125000"/>
              <a:defRPr>
                <a:latin typeface="Avenir Book" panose="02000503020000020003" pitchFamily="2" charset="0"/>
              </a:defRPr>
            </a:lvl1pPr>
            <a:lvl2pPr>
              <a:spcAft>
                <a:spcPts val="1200"/>
              </a:spcAft>
              <a:buClr>
                <a:srgbClr val="FEC62E"/>
              </a:buClr>
              <a:buSzPct val="125000"/>
              <a:defRPr>
                <a:latin typeface="Avenir Book" panose="02000503020000020003" pitchFamily="2" charset="0"/>
              </a:defRPr>
            </a:lvl2pPr>
            <a:lvl3pPr>
              <a:spcAft>
                <a:spcPts val="1200"/>
              </a:spcAft>
              <a:buClr>
                <a:srgbClr val="FEC62E"/>
              </a:buClr>
              <a:buSzPct val="125000"/>
              <a:defRPr>
                <a:latin typeface="Avenir Book" panose="02000503020000020003" pitchFamily="2" charset="0"/>
              </a:defRPr>
            </a:lvl3pPr>
            <a:lvl4pPr>
              <a:spcAft>
                <a:spcPts val="1200"/>
              </a:spcAft>
              <a:buClr>
                <a:srgbClr val="FEC62E"/>
              </a:buClr>
              <a:buSzPct val="125000"/>
              <a:defRPr>
                <a:latin typeface="Avenir Book" panose="02000503020000020003" pitchFamily="2" charset="0"/>
              </a:defRPr>
            </a:lvl4pPr>
            <a:lvl5pPr>
              <a:spcAft>
                <a:spcPts val="1200"/>
              </a:spcAft>
              <a:buClr>
                <a:srgbClr val="FEC62E"/>
              </a:buClr>
              <a:buSzPct val="125000"/>
              <a:defRPr>
                <a:latin typeface="Avenir Book" panose="02000503020000020003" pitchFamily="2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F0EE9-E37A-A447-B1A8-A5556E5FBE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F62D9-3AC1-624E-919A-22AE22EF9C0B}" type="datetime1">
              <a:rPr lang="en-US" smtClean="0"/>
              <a:t>11/18/2019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A8F7B-6F17-704E-8267-4C4A5D4C60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6968BC-2981-6148-BD75-C82A423BCB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6F7BC-299A-C246-A511-59FB69C3496D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8" name="Picture 7" descr="A picture containing drawing&#10;&#10;Description automatically generated">
            <a:extLst>
              <a:ext uri="{FF2B5EF4-FFF2-40B4-BE49-F238E27FC236}">
                <a16:creationId xmlns:a16="http://schemas.microsoft.com/office/drawing/2014/main" id="{FDD3A6FC-5039-5F4B-A4B5-57AE6EAD11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68080" y="204720"/>
            <a:ext cx="1219200" cy="1219200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7BB5ED56-621B-9E4F-8C43-63454FAE115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95784" y="973303"/>
            <a:ext cx="10958015" cy="424399"/>
          </a:xfrm>
        </p:spPr>
        <p:txBody>
          <a:bodyPr/>
          <a:lstStyle>
            <a:lvl1pPr marL="0" indent="0">
              <a:buNone/>
              <a:defRPr b="0" i="0">
                <a:solidFill>
                  <a:srgbClr val="325D9F"/>
                </a:solidFill>
                <a:latin typeface="Avenir Light" panose="020B0402020203020204" pitchFamily="34" charset="77"/>
                <a:cs typeface="Arial Narrow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5607145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325D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656C8F-B264-4B48-B5C2-8715CCE63C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889070"/>
            <a:ext cx="10515600" cy="2852737"/>
          </a:xfrm>
        </p:spPr>
        <p:txBody>
          <a:bodyPr anchor="b">
            <a:normAutofit/>
          </a:bodyPr>
          <a:lstStyle>
            <a:lvl1pPr>
              <a:defRPr sz="5400" b="1" i="0">
                <a:solidFill>
                  <a:schemeClr val="bg1"/>
                </a:solidFill>
                <a:latin typeface="Avenir Book" panose="02000503020000020003" pitchFamily="2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6DA213-EB58-7247-B5A4-6EAF4E8D43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76879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  <a:latin typeface="Avenir Book" panose="02000503020000020003" pitchFamily="2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5F1B35-8C1A-4142-8A5F-08F74A9ED3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394BA-F24F-A540-B20C-A9E4BA7DC0AA}" type="datetime1">
              <a:rPr lang="en-US" smtClean="0"/>
              <a:t>11/18/2019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50130D-06D7-A249-B51D-62F6EF2287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62FD13-0C82-A746-A313-8C673E58D0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1D6F7BC-299A-C246-A511-59FB69C3496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 descr="A picture containing drawing&#10;&#10;Description automatically generated">
            <a:extLst>
              <a:ext uri="{FF2B5EF4-FFF2-40B4-BE49-F238E27FC236}">
                <a16:creationId xmlns:a16="http://schemas.microsoft.com/office/drawing/2014/main" id="{5AA9A60E-D59E-6142-8CEB-E3BE7E9E717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68080" y="204720"/>
            <a:ext cx="1219200" cy="12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22155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AF0CFA-21BD-374E-94EE-1D29CA65C1D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95785" y="1632030"/>
            <a:ext cx="5624015" cy="4544933"/>
          </a:xfrm>
        </p:spPr>
        <p:txBody>
          <a:bodyPr/>
          <a:lstStyle>
            <a:lvl1pPr>
              <a:spcAft>
                <a:spcPts val="1200"/>
              </a:spcAft>
              <a:buClr>
                <a:srgbClr val="FEC62E"/>
              </a:buClr>
              <a:buSzPct val="125000"/>
              <a:defRPr>
                <a:latin typeface="Avenir Book" panose="02000503020000020003" pitchFamily="2" charset="0"/>
              </a:defRPr>
            </a:lvl1pPr>
            <a:lvl2pPr>
              <a:spcAft>
                <a:spcPts val="1200"/>
              </a:spcAft>
              <a:buClr>
                <a:srgbClr val="FEC62E"/>
              </a:buClr>
              <a:buSzPct val="125000"/>
              <a:defRPr>
                <a:latin typeface="Avenir Book" panose="02000503020000020003" pitchFamily="2" charset="0"/>
              </a:defRPr>
            </a:lvl2pPr>
            <a:lvl3pPr>
              <a:spcAft>
                <a:spcPts val="1200"/>
              </a:spcAft>
              <a:buClr>
                <a:srgbClr val="FEC62E"/>
              </a:buClr>
              <a:buSzPct val="125000"/>
              <a:defRPr>
                <a:latin typeface="Avenir Book" panose="02000503020000020003" pitchFamily="2" charset="0"/>
              </a:defRPr>
            </a:lvl3pPr>
            <a:lvl4pPr>
              <a:spcAft>
                <a:spcPts val="1200"/>
              </a:spcAft>
              <a:buClr>
                <a:srgbClr val="FEC62E"/>
              </a:buClr>
              <a:buSzPct val="125000"/>
              <a:defRPr>
                <a:latin typeface="Avenir Book" panose="02000503020000020003" pitchFamily="2" charset="0"/>
              </a:defRPr>
            </a:lvl4pPr>
            <a:lvl5pPr>
              <a:spcAft>
                <a:spcPts val="1200"/>
              </a:spcAft>
              <a:buClr>
                <a:srgbClr val="FEC62E"/>
              </a:buClr>
              <a:buSzPct val="125000"/>
              <a:defRPr>
                <a:latin typeface="Avenir Book" panose="02000503020000020003" pitchFamily="2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927460-22CD-3649-86BE-D559329F13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632030"/>
            <a:ext cx="5624014" cy="4544933"/>
          </a:xfrm>
        </p:spPr>
        <p:txBody>
          <a:bodyPr/>
          <a:lstStyle>
            <a:lvl1pPr>
              <a:spcAft>
                <a:spcPts val="1200"/>
              </a:spcAft>
              <a:buClr>
                <a:srgbClr val="FEC62E"/>
              </a:buClr>
              <a:buSzPct val="125000"/>
              <a:defRPr>
                <a:latin typeface="Avenir Book" panose="02000503020000020003" pitchFamily="2" charset="0"/>
              </a:defRPr>
            </a:lvl1pPr>
            <a:lvl2pPr>
              <a:spcAft>
                <a:spcPts val="1200"/>
              </a:spcAft>
              <a:buClr>
                <a:srgbClr val="FEC62E"/>
              </a:buClr>
              <a:buSzPct val="125000"/>
              <a:defRPr>
                <a:latin typeface="Avenir Book" panose="02000503020000020003" pitchFamily="2" charset="0"/>
              </a:defRPr>
            </a:lvl2pPr>
            <a:lvl3pPr>
              <a:spcAft>
                <a:spcPts val="1200"/>
              </a:spcAft>
              <a:buClr>
                <a:srgbClr val="FEC62E"/>
              </a:buClr>
              <a:buSzPct val="125000"/>
              <a:defRPr>
                <a:latin typeface="Avenir Book" panose="02000503020000020003" pitchFamily="2" charset="0"/>
              </a:defRPr>
            </a:lvl3pPr>
            <a:lvl4pPr>
              <a:spcAft>
                <a:spcPts val="1200"/>
              </a:spcAft>
              <a:buClr>
                <a:srgbClr val="FEC62E"/>
              </a:buClr>
              <a:buSzPct val="125000"/>
              <a:defRPr>
                <a:latin typeface="Avenir Book" panose="02000503020000020003" pitchFamily="2" charset="0"/>
              </a:defRPr>
            </a:lvl4pPr>
            <a:lvl5pPr>
              <a:spcAft>
                <a:spcPts val="1200"/>
              </a:spcAft>
              <a:buClr>
                <a:srgbClr val="FEC62E"/>
              </a:buClr>
              <a:buSzPct val="125000"/>
              <a:defRPr>
                <a:latin typeface="Avenir Book" panose="02000503020000020003" pitchFamily="2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2BB66D-D8A8-1A4B-9DCC-CD0E3B6F3A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B287A-5E35-5444-BA93-579DFDEB173F}" type="datetime1">
              <a:rPr lang="en-US" smtClean="0"/>
              <a:t>11/18/2019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E502A0D-DC74-0E49-9B56-7196587044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2C7E30-F7DA-5C43-859D-4240D1D25F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6F7BC-299A-C246-A511-59FB69C3496D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0" name="Picture 9" descr="A picture containing drawing&#10;&#10;Description automatically generated">
            <a:extLst>
              <a:ext uri="{FF2B5EF4-FFF2-40B4-BE49-F238E27FC236}">
                <a16:creationId xmlns:a16="http://schemas.microsoft.com/office/drawing/2014/main" id="{6FEE1A12-949E-A54B-A6BF-F28419642E4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68080" y="204720"/>
            <a:ext cx="1219200" cy="1219200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D4C213EF-ACA5-5D44-8FB5-9D85C99E90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785" y="137312"/>
            <a:ext cx="10958015" cy="809774"/>
          </a:xfrm>
          <a:noFill/>
        </p:spPr>
        <p:txBody>
          <a:bodyPr anchor="b">
            <a:normAutofit/>
          </a:bodyPr>
          <a:lstStyle>
            <a:lvl1pPr>
              <a:defRPr sz="3600" b="1" i="0">
                <a:solidFill>
                  <a:srgbClr val="325D9F"/>
                </a:solidFill>
                <a:latin typeface="Avenir Black" panose="02000503020000020003" pitchFamily="2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00FF40EC-05BC-064B-885B-7A54128634E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95784" y="973303"/>
            <a:ext cx="10958015" cy="424399"/>
          </a:xfrm>
        </p:spPr>
        <p:txBody>
          <a:bodyPr/>
          <a:lstStyle>
            <a:lvl1pPr marL="0" indent="0">
              <a:buNone/>
              <a:defRPr b="0" i="0">
                <a:solidFill>
                  <a:srgbClr val="325D9F"/>
                </a:solidFill>
                <a:latin typeface="Avenir Light" panose="020B0402020203020204" pitchFamily="34" charset="77"/>
                <a:cs typeface="Arial Narrow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2946904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7D9594D-48B3-CD47-9606-62BDFFFF2D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D3AF9-BF3C-F447-8F26-3BE2AC630DFD}" type="datetime1">
              <a:rPr lang="en-US" smtClean="0"/>
              <a:t>11/18/2019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1F15BF2-7F63-FD48-88EE-C88BAD3EB9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5E7869-CCBD-4141-BEE5-52E4594429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6F7BC-299A-C246-A511-59FB69C3496D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5" name="Picture 4" descr="A picture containing drawing&#10;&#10;Description automatically generated">
            <a:extLst>
              <a:ext uri="{FF2B5EF4-FFF2-40B4-BE49-F238E27FC236}">
                <a16:creationId xmlns:a16="http://schemas.microsoft.com/office/drawing/2014/main" id="{157AC6D6-DA69-774D-8BEE-B0F5D3D7EEC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68080" y="204720"/>
            <a:ext cx="1219200" cy="12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81641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bg>
      <p:bgPr>
        <a:solidFill>
          <a:srgbClr val="FEC62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7D9594D-48B3-CD47-9606-62BDFFFF2D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6A618-E7B6-E34A-BFAC-F8D612139B01}" type="datetime1">
              <a:rPr lang="en-US" smtClean="0"/>
              <a:t>11/18/2019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1F15BF2-7F63-FD48-88EE-C88BAD3EB9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5E7869-CCBD-4141-BEE5-52E4594429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1D6F7BC-299A-C246-A511-59FB69C3496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4DB5B85B-3EA8-AE4D-9C62-CEF79E30606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10768080" y="204720"/>
            <a:ext cx="1219200" cy="12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36329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FC004E-4B1C-3349-A22B-7F10F543EB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4AED5D-4C92-2646-889D-F53DA0D282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CC3096-56B7-744A-A112-B6ADD9B7C26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89F6D1-1C4E-634C-9E2E-AF930D56E2A1}" type="datetime1">
              <a:rPr lang="en-US" smtClean="0"/>
              <a:t>11/18/2019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DEF33A-FBFE-F84E-86F0-1F94B218BF0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20FCF3-A776-1A4C-BD1A-9E7B988FEB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14688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i="0">
                <a:solidFill>
                  <a:srgbClr val="325D9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1D6F7BC-299A-C246-A511-59FB69C3496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44297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3" r:id="rId3"/>
    <p:sldLayoutId id="2147483649" r:id="rId4"/>
    <p:sldLayoutId id="2147483650" r:id="rId5"/>
    <p:sldLayoutId id="2147483651" r:id="rId6"/>
    <p:sldLayoutId id="2147483652" r:id="rId7"/>
    <p:sldLayoutId id="2147483655" r:id="rId8"/>
    <p:sldLayoutId id="2147483662" r:id="rId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venir Book" panose="02000503020000020003" pitchFamily="2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>
              <a:lumMod val="65000"/>
              <a:lumOff val="35000"/>
            </a:schemeClr>
          </a:solidFill>
          <a:latin typeface="Avenir Book" panose="02000503020000020003" pitchFamily="2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Avenir Book" panose="02000503020000020003" pitchFamily="2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Avenir Book" panose="02000503020000020003" pitchFamily="2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Avenir Book" panose="02000503020000020003" pitchFamily="2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Avenir Book" panose="02000503020000020003" pitchFamily="2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249846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440A38-6C36-014D-9AF9-D4A9E4EC46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590572" y="1632030"/>
            <a:ext cx="6205642" cy="4544933"/>
          </a:xfrm>
        </p:spPr>
        <p:txBody>
          <a:bodyPr/>
          <a:lstStyle/>
          <a:p>
            <a:r>
              <a:rPr lang="en-US" dirty="0">
                <a:latin typeface="Avenir Light" panose="020B0402020203020204"/>
              </a:rPr>
              <a:t>Because our organization will serve all of Johnson County, Aspire will have two offices: </a:t>
            </a:r>
          </a:p>
          <a:p>
            <a:pPr lvl="1"/>
            <a:r>
              <a:rPr lang="en-US" dirty="0">
                <a:latin typeface="Avenir Light" panose="020B0402020203020204"/>
              </a:rPr>
              <a:t>One in Franklin. </a:t>
            </a:r>
          </a:p>
          <a:p>
            <a:pPr lvl="1"/>
            <a:r>
              <a:rPr lang="en-US" dirty="0">
                <a:latin typeface="Avenir Light" panose="020B0402020203020204"/>
              </a:rPr>
              <a:t>One in Greenwood.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624164-A3A2-4145-B394-B483347171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6F7BC-299A-C246-A511-59FB69C3496D}" type="slidenum">
              <a:rPr lang="en-US" smtClean="0"/>
              <a:t>10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B442AE7-0BDB-5F46-B5C6-E44D74ADA7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Who will we serve?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1836B39-EC43-A841-83AE-AAD2D7BFE59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dirty="0"/>
              <a:t>Office Locations</a:t>
            </a:r>
          </a:p>
        </p:txBody>
      </p:sp>
      <p:pic>
        <p:nvPicPr>
          <p:cNvPr id="7" name="Picture 2" descr="Related image">
            <a:extLst>
              <a:ext uri="{FF2B5EF4-FFF2-40B4-BE49-F238E27FC236}">
                <a16:creationId xmlns:a16="http://schemas.microsoft.com/office/drawing/2014/main" id="{0D10A44C-6E5B-BC41-B062-820B355E77B9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8036" y="1631950"/>
            <a:ext cx="2959016" cy="4545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65367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899893-3D7E-C240-9B69-B537146577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Who will we serve?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30BF27-8E17-724E-A065-C736896A60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786" y="1724628"/>
            <a:ext cx="10441548" cy="4452336"/>
          </a:xfrm>
        </p:spPr>
        <p:txBody>
          <a:bodyPr/>
          <a:lstStyle/>
          <a:p>
            <a:r>
              <a:rPr lang="en-US" dirty="0">
                <a:latin typeface="Avenir Light" panose="020B0402020203020204"/>
              </a:rPr>
              <a:t>Any individual, association, corporation, partnership, political subdivision, estate, or other entity whose existence is legally recognized are eligible for membership.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9CA7D7-A8EA-5C4D-9D9A-36AE507C6C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6F7BC-299A-C246-A511-59FB69C3496D}" type="slidenum">
              <a:rPr lang="en-US" smtClean="0"/>
              <a:t>11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B87827C-FBA8-794E-A379-AEE3DC377AE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dirty="0"/>
              <a:t>Eligibility</a:t>
            </a:r>
          </a:p>
        </p:txBody>
      </p:sp>
    </p:spTree>
    <p:extLst>
      <p:ext uri="{BB962C8B-B14F-4D97-AF65-F5344CB8AC3E}">
        <p14:creationId xmlns:p14="http://schemas.microsoft.com/office/powerpoint/2010/main" val="1755764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899893-3D7E-C240-9B69-B537146577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Who will we serve?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30BF27-8E17-724E-A065-C736896A60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785" y="1724628"/>
            <a:ext cx="10602415" cy="4452336"/>
          </a:xfrm>
        </p:spPr>
        <p:txBody>
          <a:bodyPr/>
          <a:lstStyle/>
          <a:p>
            <a:r>
              <a:rPr lang="en-US" dirty="0">
                <a:latin typeface="Avenir Light" panose="020B0402020203020204"/>
              </a:rPr>
              <a:t>We can better address member needs and drive business success for a more diverse base of members and investors.</a:t>
            </a:r>
          </a:p>
          <a:p>
            <a:r>
              <a:rPr lang="en-US" dirty="0">
                <a:latin typeface="Avenir Light" panose="020B0402020203020204"/>
              </a:rPr>
              <a:t>Members will receive access to expanded networking opportunities, best-practices sharing, trainings, and business coaching, all with a larger group of professionals with whom to connect.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9CA7D7-A8EA-5C4D-9D9A-36AE507C6C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6F7BC-299A-C246-A511-59FB69C3496D}" type="slidenum">
              <a:rPr lang="en-US" smtClean="0"/>
              <a:t>12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B87827C-FBA8-794E-A379-AEE3DC377AE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dirty="0"/>
              <a:t>Members</a:t>
            </a:r>
          </a:p>
        </p:txBody>
      </p:sp>
    </p:spTree>
    <p:extLst>
      <p:ext uri="{BB962C8B-B14F-4D97-AF65-F5344CB8AC3E}">
        <p14:creationId xmlns:p14="http://schemas.microsoft.com/office/powerpoint/2010/main" val="33860411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B917FB-210C-0F43-9E95-C8B9F67B99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Who will we serve?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CED94A-6402-414D-80FD-D5F4BE0CAC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Avenir Light" panose="020B0402020203020204"/>
              </a:rPr>
              <a:t>Open to those with a desire to be a member of the Economic Development Council.</a:t>
            </a:r>
          </a:p>
          <a:p>
            <a:r>
              <a:rPr lang="en-US" dirty="0">
                <a:latin typeface="Avenir Light" panose="020B0402020203020204"/>
              </a:rPr>
              <a:t>Entitled to name one individual to represent the member on the Economic Development Council.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FD14DCC-A440-624A-86C1-89730EFD8E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6F7BC-299A-C246-A511-59FB69C3496D}" type="slidenum">
              <a:rPr lang="en-US" smtClean="0"/>
              <a:t>13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D23C420-FF60-B94E-BCBA-7A2247FD967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dirty="0"/>
              <a:t>Development Member</a:t>
            </a:r>
          </a:p>
        </p:txBody>
      </p:sp>
    </p:spTree>
    <p:extLst>
      <p:ext uri="{BB962C8B-B14F-4D97-AF65-F5344CB8AC3E}">
        <p14:creationId xmlns:p14="http://schemas.microsoft.com/office/powerpoint/2010/main" val="9940710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EE7714-5671-B540-9208-ACEA0B5472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Who will we serve?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35D5B7-002C-D94B-85AF-78631DEF3F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786" y="1724628"/>
            <a:ext cx="10661682" cy="4452336"/>
          </a:xfrm>
        </p:spPr>
        <p:txBody>
          <a:bodyPr/>
          <a:lstStyle/>
          <a:p>
            <a:r>
              <a:rPr lang="en-US" dirty="0">
                <a:latin typeface="Avenir Light" panose="020B0402020203020204"/>
              </a:rPr>
              <a:t>Open to any political subdivision in Johnson County with a desire to be a member of the Economic Development Council.</a:t>
            </a:r>
          </a:p>
          <a:p>
            <a:r>
              <a:rPr lang="en-US" dirty="0">
                <a:latin typeface="Avenir Light" panose="020B0402020203020204"/>
              </a:rPr>
              <a:t>Entitled to name one individual to represent that member on the Economic Development Council.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35F26A-3FAC-C94F-9B17-04F466C262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6F7BC-299A-C246-A511-59FB69C3496D}" type="slidenum">
              <a:rPr lang="en-US" smtClean="0"/>
              <a:t>14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80917B-5AE2-424C-A786-C56A8574FB7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dirty="0"/>
              <a:t>Taxpayer Member</a:t>
            </a:r>
          </a:p>
        </p:txBody>
      </p:sp>
    </p:spTree>
    <p:extLst>
      <p:ext uri="{BB962C8B-B14F-4D97-AF65-F5344CB8AC3E}">
        <p14:creationId xmlns:p14="http://schemas.microsoft.com/office/powerpoint/2010/main" val="9694716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F9D81B-8668-354D-8535-D73A1A89CD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Who will we serve?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FA8300-BAB8-FB40-9261-9418648C67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786" y="1724628"/>
            <a:ext cx="10619348" cy="4452336"/>
          </a:xfrm>
        </p:spPr>
        <p:txBody>
          <a:bodyPr/>
          <a:lstStyle/>
          <a:p>
            <a:r>
              <a:rPr lang="en-US" dirty="0">
                <a:latin typeface="Avenir Light" panose="020B0402020203020204"/>
              </a:rPr>
              <a:t>Open to individuals, firms, and organizations with a desire to participate in the fulfillment of Aspire’s mission, vision, and values and/or who want to participate in activities, programs, or initiatives.</a:t>
            </a:r>
          </a:p>
          <a:p>
            <a:r>
              <a:rPr lang="en-US" dirty="0">
                <a:latin typeface="Avenir Light" panose="020B0402020203020204"/>
              </a:rPr>
              <a:t>Each member will designate the level of membership they choose and pay an annual dues assessment.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1ACB92-1554-2B43-A557-2B2252E5EF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6F7BC-299A-C246-A511-59FB69C3496D}" type="slidenum">
              <a:rPr lang="en-US" smtClean="0"/>
              <a:t>15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E1AE91-3837-154B-A25A-F563959865B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Business Member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15670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007C82-B044-5F49-B1AE-C94812C84B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Who will we serve?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FE5522-1DA8-084E-A4B5-532051E68A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Avenir Light" panose="020B0402020203020204"/>
              </a:rPr>
              <a:t>Companies will transition from their membership with the Chamber or JCDC to a membership with Aspire on Jan. 1, 2020, with no rate increases.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49A56D2-1A49-9D46-A3B7-62BA63EF5F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6F7BC-299A-C246-A511-59FB69C3496D}" type="slidenum">
              <a:rPr lang="en-US" smtClean="0"/>
              <a:t>16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67CDDE8-BB82-0C45-9300-2B96CD592F8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dirty="0"/>
              <a:t>Members of Either or Both Organizations</a:t>
            </a:r>
          </a:p>
        </p:txBody>
      </p:sp>
    </p:spTree>
    <p:extLst>
      <p:ext uri="{BB962C8B-B14F-4D97-AF65-F5344CB8AC3E}">
        <p14:creationId xmlns:p14="http://schemas.microsoft.com/office/powerpoint/2010/main" val="38687401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007C82-B044-5F49-B1AE-C94812C84B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Who will we serve?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FE5522-1DA8-084E-A4B5-532051E68A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Avenir Light" panose="020B0402020203020204"/>
              </a:rPr>
              <a:t>Various community matters are the focus of the current Aspire program.</a:t>
            </a:r>
          </a:p>
          <a:p>
            <a:r>
              <a:rPr lang="en-US" dirty="0">
                <a:latin typeface="Avenir Light" panose="020B0402020203020204"/>
              </a:rPr>
              <a:t>These important topics and the volunteer program will continue within the new organization.</a:t>
            </a:r>
          </a:p>
          <a:p>
            <a:r>
              <a:rPr lang="en-US" dirty="0">
                <a:latin typeface="Avenir Light" panose="020B0402020203020204"/>
              </a:rPr>
              <a:t>No investment or membership is required to volunteer or attend the programs.</a:t>
            </a:r>
          </a:p>
          <a:p>
            <a:r>
              <a:rPr lang="en-US" dirty="0">
                <a:latin typeface="Avenir Light" panose="020B0402020203020204"/>
              </a:rPr>
              <a:t>The team format and the focus on community matters will remain.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49A56D2-1A49-9D46-A3B7-62BA63EF5F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6F7BC-299A-C246-A511-59FB69C3496D}" type="slidenum">
              <a:rPr lang="en-US" smtClean="0"/>
              <a:t>17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67CDDE8-BB82-0C45-9300-2B96CD592F8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dirty="0"/>
              <a:t>Current Aspire Community Program</a:t>
            </a:r>
          </a:p>
        </p:txBody>
      </p:sp>
    </p:spTree>
    <p:extLst>
      <p:ext uri="{BB962C8B-B14F-4D97-AF65-F5344CB8AC3E}">
        <p14:creationId xmlns:p14="http://schemas.microsoft.com/office/powerpoint/2010/main" val="14250744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7C99EB-FFC9-674D-9DEA-1AAB55ED30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are we structured?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C5AE06-9915-AD45-B31C-54BFB4B2BF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>
                <a:latin typeface="Avenir Light" panose="020B0402020203020204"/>
              </a:rPr>
              <a:t>President &amp; CEO: Christian Maslowski</a:t>
            </a:r>
          </a:p>
          <a:p>
            <a:r>
              <a:rPr lang="en-US" dirty="0">
                <a:latin typeface="Avenir Light" panose="020B0402020203020204"/>
              </a:rPr>
              <a:t>Vice President, Economic Development: Dana Monson</a:t>
            </a:r>
          </a:p>
          <a:p>
            <a:r>
              <a:rPr lang="en-US" dirty="0">
                <a:latin typeface="Avenir Light" panose="020B0402020203020204"/>
              </a:rPr>
              <a:t>Vice President, Investor Relations: TBD</a:t>
            </a:r>
          </a:p>
          <a:p>
            <a:r>
              <a:rPr lang="en-US" dirty="0">
                <a:latin typeface="Avenir Light" panose="020B0402020203020204"/>
              </a:rPr>
              <a:t>Business Development: TBD</a:t>
            </a:r>
          </a:p>
          <a:p>
            <a:r>
              <a:rPr lang="en-US" dirty="0">
                <a:latin typeface="Avenir Light" panose="020B0402020203020204"/>
              </a:rPr>
              <a:t>Community Development: Jennifer Hollingshead</a:t>
            </a:r>
          </a:p>
          <a:p>
            <a:r>
              <a:rPr lang="en-US" dirty="0">
                <a:latin typeface="Avenir Light" panose="020B0402020203020204"/>
              </a:rPr>
              <a:t>Investor Development: Alexandria Wheeler</a:t>
            </a:r>
          </a:p>
          <a:p>
            <a:r>
              <a:rPr lang="en-US" dirty="0">
                <a:latin typeface="Avenir Light" panose="020B0402020203020204"/>
              </a:rPr>
              <a:t>Investor Relations: Stacie Myers</a:t>
            </a:r>
          </a:p>
          <a:p>
            <a:r>
              <a:rPr lang="en-US" dirty="0">
                <a:latin typeface="Avenir Light" panose="020B0402020203020204"/>
              </a:rPr>
              <a:t>Investor Services and Administration: Angie Keene</a:t>
            </a:r>
          </a:p>
          <a:p>
            <a:r>
              <a:rPr lang="en-US" dirty="0">
                <a:latin typeface="Avenir Light" panose="020B0402020203020204"/>
              </a:rPr>
              <a:t>In the future, we may consider adding positions for investor development and business retention.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8021B9-79BC-7444-8D52-43D162F184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6F7BC-299A-C246-A511-59FB69C3496D}" type="slidenum">
              <a:rPr lang="en-US" smtClean="0"/>
              <a:t>18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AC3538C-C03B-064A-BA75-AAC371F3958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dirty="0"/>
              <a:t>Aspire Staff Roles</a:t>
            </a:r>
          </a:p>
        </p:txBody>
      </p:sp>
    </p:spTree>
    <p:extLst>
      <p:ext uri="{BB962C8B-B14F-4D97-AF65-F5344CB8AC3E}">
        <p14:creationId xmlns:p14="http://schemas.microsoft.com/office/powerpoint/2010/main" val="21442394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8CDAC0-8441-384E-AF3C-EED38E86A1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are we structured?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A9D6D-C6AA-F34E-A2E6-35FE5A6C54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Avenir Light" panose="020B0402020203020204"/>
              </a:rPr>
              <a:t>Governed by the board of directors.</a:t>
            </a:r>
          </a:p>
          <a:p>
            <a:r>
              <a:rPr lang="en-US" dirty="0">
                <a:latin typeface="Avenir Light" panose="020B0402020203020204"/>
              </a:rPr>
              <a:t>The board is comprised of an equal number of JCDC and Chamber board members.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95B1AB-2EAA-9B45-A9DE-2D5E9F1B37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6F7BC-299A-C246-A511-59FB69C3496D}" type="slidenum">
              <a:rPr lang="en-US" smtClean="0"/>
              <a:t>19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E5327B5-8792-1D47-9F55-0F23A00CB6B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Governance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78480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35F504-0B81-5A46-9C57-30BDD17B9DD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Stakeholder Briefing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8E4274E-8212-314B-9C01-FBCC9444990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latin typeface="Avenir Black" panose="02000503020000020003"/>
              </a:rPr>
              <a:t>November 2019</a:t>
            </a:r>
          </a:p>
          <a:p>
            <a:endParaRPr lang="en-US" sz="1400" dirty="0"/>
          </a:p>
          <a:p>
            <a:r>
              <a:rPr lang="en-US" sz="1400" dirty="0">
                <a:latin typeface="Avenir Black" panose="02000503020000020003"/>
              </a:rPr>
              <a:t>© Aspire Johnson County</a:t>
            </a:r>
          </a:p>
        </p:txBody>
      </p:sp>
    </p:spTree>
    <p:extLst>
      <p:ext uri="{BB962C8B-B14F-4D97-AF65-F5344CB8AC3E}">
        <p14:creationId xmlns:p14="http://schemas.microsoft.com/office/powerpoint/2010/main" val="332189272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EB6FFF-4E4D-8540-9F9E-2E602D5727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are we structured?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055AB2-81A4-8C4F-913B-8DA2E38451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latin typeface="Avenir Light" panose="020B0402020203020204"/>
              </a:rPr>
              <a:t>Board Chair: John Ditmars</a:t>
            </a:r>
          </a:p>
          <a:p>
            <a:r>
              <a:rPr lang="en-US" dirty="0">
                <a:latin typeface="Avenir Light" panose="020B0402020203020204"/>
              </a:rPr>
              <a:t>Vice Chair, Economic Development: John Sturm</a:t>
            </a:r>
          </a:p>
          <a:p>
            <a:r>
              <a:rPr lang="en-US" dirty="0">
                <a:latin typeface="Avenir Light" panose="020B0402020203020204"/>
              </a:rPr>
              <a:t>Vice Chair, Business Advocacy: Marisol Sanchez</a:t>
            </a:r>
          </a:p>
          <a:p>
            <a:r>
              <a:rPr lang="en-US" dirty="0">
                <a:latin typeface="Avenir Light" panose="020B0402020203020204"/>
              </a:rPr>
              <a:t>Secretary: Rob Campbell</a:t>
            </a:r>
          </a:p>
          <a:p>
            <a:r>
              <a:rPr lang="en-US" dirty="0">
                <a:latin typeface="Avenir Light" panose="020B0402020203020204"/>
              </a:rPr>
              <a:t>Treasurer: Greg Simons</a:t>
            </a:r>
          </a:p>
          <a:p>
            <a:r>
              <a:rPr lang="en-US" dirty="0">
                <a:latin typeface="Avenir Light" panose="020B0402020203020204"/>
              </a:rPr>
              <a:t>Past Chair: Pat Sherman</a:t>
            </a:r>
          </a:p>
          <a:p>
            <a:r>
              <a:rPr lang="en-US" dirty="0">
                <a:latin typeface="Avenir Light" panose="020B0402020203020204"/>
              </a:rPr>
              <a:t>Past Chair: Rick Myers</a:t>
            </a:r>
          </a:p>
          <a:p>
            <a:r>
              <a:rPr lang="en-US" dirty="0">
                <a:latin typeface="Avenir Light" panose="020B0402020203020204"/>
              </a:rPr>
              <a:t>President: Christian Maslowski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4429A6-FD5F-C742-9294-246AECCC85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6F7BC-299A-C246-A511-59FB69C3496D}" type="slidenum">
              <a:rPr lang="en-US" smtClean="0"/>
              <a:t>20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924A1EB-9C92-7A41-9C9E-3C836401A04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dirty="0"/>
              <a:t>2020 Officers</a:t>
            </a:r>
          </a:p>
        </p:txBody>
      </p:sp>
    </p:spTree>
    <p:extLst>
      <p:ext uri="{BB962C8B-B14F-4D97-AF65-F5344CB8AC3E}">
        <p14:creationId xmlns:p14="http://schemas.microsoft.com/office/powerpoint/2010/main" val="36922356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C232E2-E14E-8F48-93AD-97B3B78C78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are we structured?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C9B6CD-7D5A-5F46-B038-5A9AF5DCB8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Avenir Light" panose="020B0402020203020204"/>
              </a:rPr>
              <a:t>Economic Development Advisory Council</a:t>
            </a:r>
          </a:p>
          <a:p>
            <a:pPr lvl="1"/>
            <a:r>
              <a:rPr lang="en-US" dirty="0">
                <a:latin typeface="Avenir Light" panose="020B0402020203020204"/>
              </a:rPr>
              <a:t>The purpose is to grow Johnson County’s economy through business attraction, retention, expansion, and start-up and to create an improved standard of living in and around the county.</a:t>
            </a:r>
          </a:p>
          <a:p>
            <a:pPr lvl="1"/>
            <a:r>
              <a:rPr lang="en-US" dirty="0">
                <a:latin typeface="Avenir Light" panose="020B0402020203020204"/>
              </a:rPr>
              <a:t>Council membership is open to all development members, taxpayer members, and special members.</a:t>
            </a:r>
          </a:p>
          <a:p>
            <a:pPr lvl="1"/>
            <a:r>
              <a:rPr lang="en-US" dirty="0">
                <a:latin typeface="Avenir Light" panose="020B0402020203020204"/>
              </a:rPr>
              <a:t>The board’s vice chair of economic development will chair this council.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3CA3BE-9935-834B-AB3A-CE0B45370B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6F7BC-299A-C246-A511-59FB69C3496D}" type="slidenum">
              <a:rPr lang="en-US" smtClean="0"/>
              <a:t>21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E895433-781D-194C-ACAE-EF9CEF3DA98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dirty="0"/>
              <a:t>Councils</a:t>
            </a:r>
          </a:p>
        </p:txBody>
      </p:sp>
    </p:spTree>
    <p:extLst>
      <p:ext uri="{BB962C8B-B14F-4D97-AF65-F5344CB8AC3E}">
        <p14:creationId xmlns:p14="http://schemas.microsoft.com/office/powerpoint/2010/main" val="275009339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DD3A47-C96C-064E-9063-E69970F73A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are we structured?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3EF763-E9FC-2945-A0E3-6FCDFC829D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Avenir Light" panose="020B0402020203020204"/>
              </a:rPr>
              <a:t>Business Advocacy Council</a:t>
            </a:r>
          </a:p>
          <a:p>
            <a:pPr lvl="1"/>
            <a:r>
              <a:rPr lang="en-US" dirty="0">
                <a:latin typeface="Avenir Light" panose="020B0402020203020204"/>
              </a:rPr>
              <a:t>The purpose is to affect public policy matters important to local businesses through policy position research, recommendations, and engagement in education and advocacy.</a:t>
            </a:r>
          </a:p>
          <a:p>
            <a:pPr lvl="1"/>
            <a:r>
              <a:rPr lang="en-US" dirty="0">
                <a:latin typeface="Avenir Light" panose="020B0402020203020204"/>
              </a:rPr>
              <a:t>Council membership is open to business members and will be comprised of nine individuals, three of whom must be board directors. </a:t>
            </a:r>
          </a:p>
          <a:p>
            <a:pPr lvl="1"/>
            <a:r>
              <a:rPr lang="en-US" dirty="0">
                <a:latin typeface="Avenir Light" panose="020B0402020203020204"/>
              </a:rPr>
              <a:t>The board’s vice chair of business advocacy will chair this council.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EA307F-7B66-9749-9014-E454B8249A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6F7BC-299A-C246-A511-59FB69C3496D}" type="slidenum">
              <a:rPr lang="en-US" smtClean="0"/>
              <a:t>22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10D1566-BDB5-5940-ADC6-03D20F1A575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dirty="0"/>
              <a:t>Councils</a:t>
            </a:r>
          </a:p>
        </p:txBody>
      </p:sp>
    </p:spTree>
    <p:extLst>
      <p:ext uri="{BB962C8B-B14F-4D97-AF65-F5344CB8AC3E}">
        <p14:creationId xmlns:p14="http://schemas.microsoft.com/office/powerpoint/2010/main" val="89612173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0522BC-E373-EF4A-AF91-85000E896A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632030"/>
            <a:ext cx="5624014" cy="4724320"/>
          </a:xfrm>
        </p:spPr>
        <p:txBody>
          <a:bodyPr>
            <a:normAutofit fontScale="92500" lnSpcReduction="10000"/>
          </a:bodyPr>
          <a:lstStyle/>
          <a:p>
            <a:r>
              <a:rPr lang="en-US" dirty="0" err="1">
                <a:latin typeface="Avenir Light" panose="020B0402020203020204"/>
              </a:rPr>
              <a:t>Plaka</a:t>
            </a:r>
            <a:r>
              <a:rPr lang="en-US" dirty="0">
                <a:latin typeface="Avenir Light" panose="020B0402020203020204"/>
              </a:rPr>
              <a:t> + Associates and </a:t>
            </a:r>
            <a:r>
              <a:rPr lang="en-US" dirty="0" err="1">
                <a:latin typeface="Avenir Light" panose="020B0402020203020204"/>
              </a:rPr>
              <a:t>Ginovus</a:t>
            </a:r>
            <a:r>
              <a:rPr lang="en-US" dirty="0">
                <a:latin typeface="Avenir Light" panose="020B0402020203020204"/>
              </a:rPr>
              <a:t> are facilitating development of our strategic plan.</a:t>
            </a:r>
          </a:p>
          <a:p>
            <a:r>
              <a:rPr lang="en-US" dirty="0">
                <a:latin typeface="Avenir Light" panose="020B0402020203020204"/>
              </a:rPr>
              <a:t>The goal is to lay the foundation to increase competitiveness and advance sustainable economic prosperity.</a:t>
            </a:r>
          </a:p>
          <a:p>
            <a:r>
              <a:rPr lang="en-US" dirty="0" err="1">
                <a:latin typeface="Avenir Light" panose="020B0402020203020204"/>
              </a:rPr>
              <a:t>Plaka</a:t>
            </a:r>
            <a:r>
              <a:rPr lang="en-US" dirty="0">
                <a:latin typeface="Avenir Light" panose="020B0402020203020204"/>
              </a:rPr>
              <a:t> and </a:t>
            </a:r>
            <a:r>
              <a:rPr lang="en-US" dirty="0" err="1">
                <a:latin typeface="Avenir Light" panose="020B0402020203020204"/>
              </a:rPr>
              <a:t>Ginovus</a:t>
            </a:r>
            <a:r>
              <a:rPr lang="en-US" dirty="0">
                <a:latin typeface="Avenir Light" panose="020B0402020203020204"/>
              </a:rPr>
              <a:t> will hold the following focus groups: </a:t>
            </a:r>
          </a:p>
          <a:p>
            <a:pPr lvl="1">
              <a:spcAft>
                <a:spcPts val="600"/>
              </a:spcAft>
            </a:pPr>
            <a:r>
              <a:rPr lang="en-US" dirty="0">
                <a:latin typeface="Avenir Light" panose="020B0402020203020204"/>
              </a:rPr>
              <a:t>Community members on 11/13 </a:t>
            </a:r>
          </a:p>
          <a:p>
            <a:pPr lvl="1">
              <a:spcAft>
                <a:spcPts val="600"/>
              </a:spcAft>
            </a:pPr>
            <a:r>
              <a:rPr lang="en-US" dirty="0">
                <a:latin typeface="Avenir Light" panose="020B0402020203020204"/>
              </a:rPr>
              <a:t>Employers/major industries on 11/ 14 </a:t>
            </a:r>
          </a:p>
          <a:p>
            <a:pPr lvl="1">
              <a:spcAft>
                <a:spcPts val="600"/>
              </a:spcAft>
            </a:pPr>
            <a:r>
              <a:rPr lang="en-US" dirty="0">
                <a:latin typeface="Avenir Light" panose="020B0402020203020204"/>
              </a:rPr>
              <a:t>Entrepreneurs on 11/15 </a:t>
            </a:r>
          </a:p>
          <a:p>
            <a:pPr lvl="1"/>
            <a:r>
              <a:rPr lang="en-US" dirty="0">
                <a:latin typeface="Avenir Light" panose="020B0402020203020204"/>
              </a:rPr>
              <a:t>Economic development/workforce on 11/19</a:t>
            </a:r>
            <a:endParaRPr lang="en-US" dirty="0"/>
          </a:p>
          <a:p>
            <a:r>
              <a:rPr lang="en-US" dirty="0">
                <a:latin typeface="Avenir Light" panose="020B0402020203020204"/>
              </a:rPr>
              <a:t>Plan will be completed in February 2020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D5BBC1-D29D-AD4D-A190-186C951521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6F7BC-299A-C246-A511-59FB69C3496D}" type="slidenum">
              <a:rPr lang="en-US" smtClean="0"/>
              <a:t>23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5AF76B6-53F4-524E-A814-FCCD8BE5A1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are we working on?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D3B6162-7E47-D34F-A723-4671780D70D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Preparing for Jan. 1 Launch</a:t>
            </a:r>
          </a:p>
          <a:p>
            <a:endParaRPr lang="en-US" dirty="0"/>
          </a:p>
        </p:txBody>
      </p:sp>
      <p:sp>
        <p:nvSpPr>
          <p:cNvPr id="9" name="AutoShape 2" descr="Plaka_wordmark_rgb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/>
          <a:srcRect l="8561" t="18753" r="76191" b="65745"/>
          <a:stretch/>
        </p:blipFill>
        <p:spPr>
          <a:xfrm>
            <a:off x="532124" y="2029442"/>
            <a:ext cx="5107952" cy="1752533"/>
          </a:xfrm>
          <a:prstGeom prst="rect">
            <a:avLst/>
          </a:prstGeom>
        </p:spPr>
      </p:pic>
      <p:pic>
        <p:nvPicPr>
          <p:cNvPr id="1030" name="Picture 6" descr="Image result for ginovus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3904496"/>
            <a:ext cx="5854390" cy="1470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904494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 rotWithShape="1">
          <a:blip r:embed="rId2"/>
          <a:srcRect l="11705" t="11561" r="13836" b="24036"/>
          <a:stretch/>
        </p:blipFill>
        <p:spPr>
          <a:xfrm>
            <a:off x="4924067" y="2624328"/>
            <a:ext cx="6183260" cy="3008376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D5BBC1-D29D-AD4D-A190-186C951521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6F7BC-299A-C246-A511-59FB69C3496D}" type="slidenum">
              <a:rPr lang="en-US" smtClean="0"/>
              <a:t>24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5AF76B6-53F4-524E-A814-FCCD8BE5A1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are we working on?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132FB52-BAA6-0443-9468-FC25EA27978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95786" y="1632030"/>
            <a:ext cx="4142348" cy="4544933"/>
          </a:xfrm>
        </p:spPr>
        <p:txBody>
          <a:bodyPr/>
          <a:lstStyle/>
          <a:p>
            <a:r>
              <a:rPr lang="en-US" dirty="0">
                <a:latin typeface="Avenir Light" panose="020B0402020203020204"/>
              </a:rPr>
              <a:t>We are finalizing our organization’s programs and events.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D3B6162-7E47-D34F-A723-4671780D70D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Preparing for Jan. 1 Launch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378783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209C5DA-8EF2-574D-B479-7A6EADE1492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95785" y="1632030"/>
            <a:ext cx="5529528" cy="4544933"/>
          </a:xfrm>
        </p:spPr>
        <p:txBody>
          <a:bodyPr>
            <a:normAutofit/>
          </a:bodyPr>
          <a:lstStyle/>
          <a:p>
            <a:r>
              <a:rPr lang="en-US" sz="2000" dirty="0">
                <a:latin typeface="Avenir Light" panose="020B0402020203020204"/>
              </a:rPr>
              <a:t>We are finalizing our office locations and will officially move in February 2020.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B3D769B-19B6-5D41-A2BF-33B7A266787C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FC8B22B-3CE6-674F-B373-34B3F21820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6F7BC-299A-C246-A511-59FB69C3496D}" type="slidenum">
              <a:rPr lang="en-US" smtClean="0"/>
              <a:t>25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B2077FD-EDB1-1945-B6EA-9513A6D8E6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are we working on?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2D6F1CA-EB65-954D-B8B8-4438F8BA21A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dirty="0"/>
              <a:t>Preparing for Jan. 1 Launch</a:t>
            </a:r>
          </a:p>
        </p:txBody>
      </p:sp>
      <p:pic>
        <p:nvPicPr>
          <p:cNvPr id="1026" name="5EBA33C9-6551-482F-88F7-2C16D4DD662F" descr="6DFA7B40-18B7-4CEB-8FB1-D660537FBBBE@hsd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3328" y="1397702"/>
            <a:ext cx="4632960" cy="526034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893101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98D1A45-A21F-4C44-A2CA-CCBE4FF980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6F7BC-299A-C246-A511-59FB69C3496D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2976EB8-7FBC-0247-AE02-9A4BC896AAAC}"/>
              </a:ext>
            </a:extLst>
          </p:cNvPr>
          <p:cNvSpPr txBox="1"/>
          <p:nvPr/>
        </p:nvSpPr>
        <p:spPr>
          <a:xfrm>
            <a:off x="3464510" y="2828835"/>
            <a:ext cx="526297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>
                <a:solidFill>
                  <a:schemeClr val="bg1"/>
                </a:solidFill>
                <a:latin typeface="Avenir Black" panose="02000503020000020003" pitchFamily="2" charset="0"/>
                <a:cs typeface="Arial" panose="020B0604020202020204" pitchFamily="34" charset="0"/>
              </a:rPr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375949185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5D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55FE20F-B01D-0244-B5A7-83080A8DD28B}"/>
              </a:ext>
            </a:extLst>
          </p:cNvPr>
          <p:cNvSpPr/>
          <p:nvPr/>
        </p:nvSpPr>
        <p:spPr>
          <a:xfrm>
            <a:off x="4977745" y="6293314"/>
            <a:ext cx="223651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Avenir Black"/>
                <a:cs typeface="Arial" panose="020B0604020202020204" pitchFamily="34" charset="0"/>
              </a:rPr>
              <a:t>© Aspire Johnson County</a:t>
            </a:r>
          </a:p>
        </p:txBody>
      </p:sp>
    </p:spTree>
    <p:extLst>
      <p:ext uri="{BB962C8B-B14F-4D97-AF65-F5344CB8AC3E}">
        <p14:creationId xmlns:p14="http://schemas.microsoft.com/office/powerpoint/2010/main" val="33078947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899893-3D7E-C240-9B69-B537146577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30BF27-8E17-724E-A065-C736896A60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786" y="1724628"/>
            <a:ext cx="10018214" cy="4452336"/>
          </a:xfrm>
        </p:spPr>
        <p:txBody>
          <a:bodyPr>
            <a:normAutofit/>
          </a:bodyPr>
          <a:lstStyle/>
          <a:p>
            <a:r>
              <a:rPr lang="en-US" dirty="0">
                <a:latin typeface="Avenir Light" panose="020B0402020203020204"/>
              </a:rPr>
              <a:t>Johnson County Development Corporation (JCDC) and the Greater Greenwood Chamber are merging to create Aspire Economic Development + Chamber Alliance, a stronger, more strategically aligned engine to drive economic growth in Johnson County and the Southside of Indianapolis.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9CA7D7-A8EA-5C4D-9D9A-36AE507C6C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6F7BC-299A-C246-A511-59FB69C3496D}" type="slidenum">
              <a:rPr lang="en-US" smtClean="0"/>
              <a:t>3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B87827C-FBA8-794E-A379-AEE3DC377AE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 is Aspire Economic Development + Chamber Alliance?</a:t>
            </a:r>
          </a:p>
        </p:txBody>
      </p:sp>
    </p:spTree>
    <p:extLst>
      <p:ext uri="{BB962C8B-B14F-4D97-AF65-F5344CB8AC3E}">
        <p14:creationId xmlns:p14="http://schemas.microsoft.com/office/powerpoint/2010/main" val="23641220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99B8510-75EF-B149-AC86-CC2C902404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911E3A-B1E3-5D4F-89E8-F67BCFF274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6F7BC-299A-C246-A511-59FB69C3496D}" type="slidenum">
              <a:rPr lang="en-US" smtClean="0"/>
              <a:t>4</a:t>
            </a:fld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D9C953C6-C83E-5344-89E5-9D338D0C13A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dirty="0"/>
              <a:t>Aspire Economic Development &amp; Chamber Alliance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9A49285B-E484-814C-97C1-7B77BD8FD2BC}"/>
              </a:ext>
            </a:extLst>
          </p:cNvPr>
          <p:cNvSpPr/>
          <p:nvPr/>
        </p:nvSpPr>
        <p:spPr>
          <a:xfrm>
            <a:off x="395784" y="1761199"/>
            <a:ext cx="738535" cy="738535"/>
          </a:xfrm>
          <a:prstGeom prst="ellipse">
            <a:avLst/>
          </a:prstGeom>
          <a:solidFill>
            <a:srgbClr val="FEC6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BF85E848-9ED4-334D-96D8-2D007CA48C07}"/>
              </a:ext>
            </a:extLst>
          </p:cNvPr>
          <p:cNvSpPr/>
          <p:nvPr/>
        </p:nvSpPr>
        <p:spPr>
          <a:xfrm>
            <a:off x="395784" y="2863231"/>
            <a:ext cx="738535" cy="738535"/>
          </a:xfrm>
          <a:prstGeom prst="ellipse">
            <a:avLst/>
          </a:prstGeom>
          <a:solidFill>
            <a:srgbClr val="FEC6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325685A-43A2-124A-8DB2-FEE9F676CBA9}"/>
              </a:ext>
            </a:extLst>
          </p:cNvPr>
          <p:cNvSpPr txBox="1"/>
          <p:nvPr/>
        </p:nvSpPr>
        <p:spPr>
          <a:xfrm>
            <a:off x="1319514" y="1876518"/>
            <a:ext cx="65389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Light" panose="020B0402020203020204"/>
                <a:cs typeface="Arial" panose="020B0604020202020204" pitchFamily="34" charset="0"/>
              </a:rPr>
              <a:t>Christian Maslowski, President &amp; CEO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B87931-83F7-CD44-B506-AA66A57320EC}"/>
              </a:ext>
            </a:extLst>
          </p:cNvPr>
          <p:cNvSpPr txBox="1"/>
          <p:nvPr/>
        </p:nvSpPr>
        <p:spPr>
          <a:xfrm>
            <a:off x="1319514" y="2983937"/>
            <a:ext cx="97722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Light" panose="020B0402020203020204"/>
                <a:cs typeface="Arial" panose="020B0604020202020204" pitchFamily="34" charset="0"/>
              </a:rPr>
              <a:t>Dana Monson, Vice President, Economic Development</a:t>
            </a:r>
          </a:p>
        </p:txBody>
      </p:sp>
    </p:spTree>
    <p:extLst>
      <p:ext uri="{BB962C8B-B14F-4D97-AF65-F5344CB8AC3E}">
        <p14:creationId xmlns:p14="http://schemas.microsoft.com/office/powerpoint/2010/main" val="34907136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99B8510-75EF-B149-AC86-CC2C902404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911E3A-B1E3-5D4F-89E8-F67BCFF274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6F7BC-299A-C246-A511-59FB69C3496D}" type="slidenum">
              <a:rPr lang="en-US" smtClean="0"/>
              <a:t>5</a:t>
            </a:fld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D9C953C6-C83E-5344-89E5-9D338D0C13A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dirty="0"/>
              <a:t>Agenda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9A49285B-E484-814C-97C1-7B77BD8FD2BC}"/>
              </a:ext>
            </a:extLst>
          </p:cNvPr>
          <p:cNvSpPr/>
          <p:nvPr/>
        </p:nvSpPr>
        <p:spPr>
          <a:xfrm>
            <a:off x="395784" y="1761199"/>
            <a:ext cx="738535" cy="738535"/>
          </a:xfrm>
          <a:prstGeom prst="ellipse">
            <a:avLst/>
          </a:prstGeom>
          <a:solidFill>
            <a:srgbClr val="FEC6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BF85E848-9ED4-334D-96D8-2D007CA48C07}"/>
              </a:ext>
            </a:extLst>
          </p:cNvPr>
          <p:cNvSpPr/>
          <p:nvPr/>
        </p:nvSpPr>
        <p:spPr>
          <a:xfrm>
            <a:off x="395784" y="2863231"/>
            <a:ext cx="738535" cy="738535"/>
          </a:xfrm>
          <a:prstGeom prst="ellipse">
            <a:avLst/>
          </a:prstGeom>
          <a:solidFill>
            <a:srgbClr val="FEC6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5E14D6E4-A2BD-5D43-9399-E3CE9FFB0F9D}"/>
              </a:ext>
            </a:extLst>
          </p:cNvPr>
          <p:cNvSpPr/>
          <p:nvPr/>
        </p:nvSpPr>
        <p:spPr>
          <a:xfrm>
            <a:off x="395784" y="3970650"/>
            <a:ext cx="738535" cy="738535"/>
          </a:xfrm>
          <a:prstGeom prst="ellipse">
            <a:avLst/>
          </a:prstGeom>
          <a:solidFill>
            <a:srgbClr val="FEC6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CBAF2426-580E-2949-A7B7-B58E8ADE7B04}"/>
              </a:ext>
            </a:extLst>
          </p:cNvPr>
          <p:cNvSpPr/>
          <p:nvPr/>
        </p:nvSpPr>
        <p:spPr>
          <a:xfrm>
            <a:off x="395784" y="5078069"/>
            <a:ext cx="738535" cy="738535"/>
          </a:xfrm>
          <a:prstGeom prst="ellipse">
            <a:avLst/>
          </a:prstGeom>
          <a:solidFill>
            <a:srgbClr val="FEC6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325685A-43A2-124A-8DB2-FEE9F676CBA9}"/>
              </a:ext>
            </a:extLst>
          </p:cNvPr>
          <p:cNvSpPr txBox="1"/>
          <p:nvPr/>
        </p:nvSpPr>
        <p:spPr>
          <a:xfrm>
            <a:off x="1319514" y="1876518"/>
            <a:ext cx="11528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Light" panose="020B0402020203020204"/>
                <a:cs typeface="Arial" panose="020B0604020202020204" pitchFamily="34" charset="0"/>
              </a:rPr>
              <a:t>Why?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B87931-83F7-CD44-B506-AA66A57320EC}"/>
              </a:ext>
            </a:extLst>
          </p:cNvPr>
          <p:cNvSpPr txBox="1"/>
          <p:nvPr/>
        </p:nvSpPr>
        <p:spPr>
          <a:xfrm>
            <a:off x="1319514" y="2983937"/>
            <a:ext cx="34547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Light" panose="020B0402020203020204"/>
                <a:cs typeface="Arial" panose="020B0604020202020204" pitchFamily="34" charset="0"/>
              </a:rPr>
              <a:t>Who will we serve?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FFE0738-6C93-DE42-A82B-B160176680DF}"/>
              </a:ext>
            </a:extLst>
          </p:cNvPr>
          <p:cNvSpPr txBox="1"/>
          <p:nvPr/>
        </p:nvSpPr>
        <p:spPr>
          <a:xfrm>
            <a:off x="1319514" y="4091356"/>
            <a:ext cx="43380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Light" panose="020B0402020203020204"/>
                <a:cs typeface="Arial" panose="020B0604020202020204" pitchFamily="34" charset="0"/>
              </a:rPr>
              <a:t>How are we structured?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E443640-D145-E44C-BDC8-CF2EC174C45B}"/>
              </a:ext>
            </a:extLst>
          </p:cNvPr>
          <p:cNvSpPr txBox="1"/>
          <p:nvPr/>
        </p:nvSpPr>
        <p:spPr>
          <a:xfrm>
            <a:off x="1319514" y="5198775"/>
            <a:ext cx="46538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Light" panose="020B0402020203020204"/>
                <a:cs typeface="Arial" panose="020B0604020202020204" pitchFamily="34" charset="0"/>
              </a:rPr>
              <a:t>What are we working on?</a:t>
            </a:r>
          </a:p>
        </p:txBody>
      </p:sp>
    </p:spTree>
    <p:extLst>
      <p:ext uri="{BB962C8B-B14F-4D97-AF65-F5344CB8AC3E}">
        <p14:creationId xmlns:p14="http://schemas.microsoft.com/office/powerpoint/2010/main" val="10710352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87CC78-9406-DE4D-901D-8474400243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Why?</a:t>
            </a:r>
          </a:p>
        </p:txBody>
      </p:sp>
      <p:pic>
        <p:nvPicPr>
          <p:cNvPr id="5" name="Content Placeholder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B3CEA579-BCE5-064C-BA7F-C99EEEAF120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39"/>
          <a:stretch/>
        </p:blipFill>
        <p:spPr bwMode="auto">
          <a:xfrm>
            <a:off x="1543106" y="1664208"/>
            <a:ext cx="9077939" cy="4783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0906F8-4437-4B4E-9222-0744460E61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6F7BC-299A-C246-A511-59FB69C3496D}" type="slidenum">
              <a:rPr lang="en-US" smtClean="0"/>
              <a:t>6</a:t>
            </a:fld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238ABE-6321-154F-92B6-5E904256234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dirty="0"/>
              <a:t>Comprehensive Economic Development</a:t>
            </a:r>
          </a:p>
        </p:txBody>
      </p:sp>
    </p:spTree>
    <p:extLst>
      <p:ext uri="{BB962C8B-B14F-4D97-AF65-F5344CB8AC3E}">
        <p14:creationId xmlns:p14="http://schemas.microsoft.com/office/powerpoint/2010/main" val="16207601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74D3947-62E7-D14E-9A92-5F73C1B0E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did we merge?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6F08FDD-0C75-604A-AF7B-D446B0CD41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n-US" dirty="0">
                <a:latin typeface="Avenir Light" panose="020B0402020203020204"/>
              </a:rPr>
              <a:t>Offer a full-service, holistic approach to our members, investors, and customers. </a:t>
            </a:r>
          </a:p>
          <a:p>
            <a:pPr>
              <a:spcAft>
                <a:spcPts val="1200"/>
              </a:spcAft>
            </a:pPr>
            <a:r>
              <a:rPr lang="en-US" dirty="0">
                <a:latin typeface="Avenir Light" panose="020B0402020203020204"/>
              </a:rPr>
              <a:t>Expand services, strengthen reach, and better coordinate potential economic development opportunities.</a:t>
            </a:r>
          </a:p>
          <a:p>
            <a:pPr>
              <a:spcAft>
                <a:spcPts val="1200"/>
              </a:spcAft>
            </a:pPr>
            <a:r>
              <a:rPr lang="en-US" altLang="en-US" dirty="0">
                <a:latin typeface="Avenir Light" panose="020B0402020203020204"/>
              </a:rPr>
              <a:t>Better articulate a cohesive economic development vision and increase ROI in the regional economy.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958B7A-27BC-B444-94CC-7D031366EA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6F7BC-299A-C246-A511-59FB69C3496D}" type="slidenum">
              <a:rPr lang="en-US" smtClean="0"/>
              <a:t>7</a:t>
            </a:fld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F9B0928-E484-7D41-8576-2007334F781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dirty="0"/>
              <a:t>Economic Development</a:t>
            </a:r>
          </a:p>
        </p:txBody>
      </p:sp>
    </p:spTree>
    <p:extLst>
      <p:ext uri="{BB962C8B-B14F-4D97-AF65-F5344CB8AC3E}">
        <p14:creationId xmlns:p14="http://schemas.microsoft.com/office/powerpoint/2010/main" val="19913542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899893-3D7E-C240-9B69-B537146577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we’ve heard…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30BF27-8E17-724E-A065-C736896A60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Avenir Light" panose="020B0402020203020204"/>
              </a:rPr>
              <a:t>Are you truly merging the two organizations or just co-locating?</a:t>
            </a:r>
          </a:p>
          <a:p>
            <a:r>
              <a:rPr lang="en-US" dirty="0">
                <a:latin typeface="Avenir Light" panose="020B0402020203020204"/>
              </a:rPr>
              <a:t>Will Dana be available to be as responsive to our needs as she has been in the past? </a:t>
            </a:r>
          </a:p>
          <a:p>
            <a:r>
              <a:rPr lang="en-US" dirty="0">
                <a:latin typeface="Avenir Light" panose="020B0402020203020204"/>
              </a:rPr>
              <a:t>How will you work with other chambers or economic development entities in the county?</a:t>
            </a:r>
          </a:p>
          <a:p>
            <a:r>
              <a:rPr lang="en-US" dirty="0">
                <a:latin typeface="Avenir Light" panose="020B0402020203020204"/>
              </a:rPr>
              <a:t>Are you focusing on growth in one specific city or town?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9CA7D7-A8EA-5C4D-9D9A-36AE507C6C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6F7BC-299A-C246-A511-59FB69C3496D}" type="slidenum">
              <a:rPr lang="en-US" smtClean="0"/>
              <a:t>8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B87827C-FBA8-794E-A379-AEE3DC377AE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dirty="0"/>
              <a:t>Frequently Asked Questions</a:t>
            </a:r>
          </a:p>
        </p:txBody>
      </p:sp>
    </p:spTree>
    <p:extLst>
      <p:ext uri="{BB962C8B-B14F-4D97-AF65-F5344CB8AC3E}">
        <p14:creationId xmlns:p14="http://schemas.microsoft.com/office/powerpoint/2010/main" val="28733311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440A38-6C36-014D-9AF9-D4A9E4EC46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590572" y="1632030"/>
            <a:ext cx="6205642" cy="4544933"/>
          </a:xfrm>
        </p:spPr>
        <p:txBody>
          <a:bodyPr/>
          <a:lstStyle/>
          <a:p>
            <a:r>
              <a:rPr lang="en-US" dirty="0">
                <a:latin typeface="Avenir Light" panose="020B0402020203020204"/>
              </a:rPr>
              <a:t>DBA name is Aspire Economic Development + Chamber Alliance.</a:t>
            </a:r>
          </a:p>
          <a:p>
            <a:r>
              <a:rPr lang="en-US" dirty="0">
                <a:latin typeface="Avenir Light" panose="020B0402020203020204"/>
              </a:rPr>
              <a:t>Legal name is Aspire Johnson County.</a:t>
            </a:r>
          </a:p>
          <a:p>
            <a:r>
              <a:rPr lang="en-US" dirty="0">
                <a:latin typeface="Avenir Light" panose="020B0402020203020204"/>
              </a:rPr>
              <a:t>Our focus will be on creating opportunities for all communities in the county.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624164-A3A2-4145-B394-B483347171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6F7BC-299A-C246-A511-59FB69C3496D}" type="slidenum">
              <a:rPr lang="en-US" smtClean="0"/>
              <a:t>9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B442AE7-0BDB-5F46-B5C6-E44D74ADA7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Who will we serve?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1836B39-EC43-A841-83AE-AAD2D7BFE59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dirty="0"/>
              <a:t>Johnson County and Southside of Indianapolis</a:t>
            </a:r>
          </a:p>
        </p:txBody>
      </p:sp>
      <p:pic>
        <p:nvPicPr>
          <p:cNvPr id="7" name="Picture 2" descr="Related image">
            <a:extLst>
              <a:ext uri="{FF2B5EF4-FFF2-40B4-BE49-F238E27FC236}">
                <a16:creationId xmlns:a16="http://schemas.microsoft.com/office/drawing/2014/main" id="{0D10A44C-6E5B-BC41-B062-820B355E77B9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8036" y="1631950"/>
            <a:ext cx="2959016" cy="4545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314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476</TotalTime>
  <Words>1070</Words>
  <Application>Microsoft Office PowerPoint</Application>
  <PresentationFormat>Widescreen</PresentationFormat>
  <Paragraphs>155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4" baseType="lpstr">
      <vt:lpstr>Arial</vt:lpstr>
      <vt:lpstr>Arial Narrow</vt:lpstr>
      <vt:lpstr>Avenir Black</vt:lpstr>
      <vt:lpstr>Avenir Book</vt:lpstr>
      <vt:lpstr>Avenir Light</vt:lpstr>
      <vt:lpstr>Calibri</vt:lpstr>
      <vt:lpstr>Office Theme</vt:lpstr>
      <vt:lpstr>PowerPoint Presentation</vt:lpstr>
      <vt:lpstr>Stakeholder Briefing</vt:lpstr>
      <vt:lpstr>Introductions</vt:lpstr>
      <vt:lpstr>Introductions</vt:lpstr>
      <vt:lpstr>Overview</vt:lpstr>
      <vt:lpstr>Why?</vt:lpstr>
      <vt:lpstr>Why did we merge?</vt:lpstr>
      <vt:lpstr>What we’ve heard…</vt:lpstr>
      <vt:lpstr>Who will we serve?</vt:lpstr>
      <vt:lpstr>Who will we serve?</vt:lpstr>
      <vt:lpstr>Who will we serve?</vt:lpstr>
      <vt:lpstr>Who will we serve?</vt:lpstr>
      <vt:lpstr>Who will we serve?</vt:lpstr>
      <vt:lpstr>Who will we serve?</vt:lpstr>
      <vt:lpstr>Who will we serve?</vt:lpstr>
      <vt:lpstr>Who will we serve?</vt:lpstr>
      <vt:lpstr>Who will we serve?</vt:lpstr>
      <vt:lpstr>How are we structured?</vt:lpstr>
      <vt:lpstr>How are we structured?</vt:lpstr>
      <vt:lpstr>How are we structured?</vt:lpstr>
      <vt:lpstr>How are we structured?</vt:lpstr>
      <vt:lpstr>How are we structured?</vt:lpstr>
      <vt:lpstr>What are we working on?</vt:lpstr>
      <vt:lpstr>What are we working on?</vt:lpstr>
      <vt:lpstr>What are we working on?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 Costidakis</dc:creator>
  <cp:lastModifiedBy>Kathy Cragen</cp:lastModifiedBy>
  <cp:revision>44</cp:revision>
  <dcterms:created xsi:type="dcterms:W3CDTF">2019-10-31T15:29:19Z</dcterms:created>
  <dcterms:modified xsi:type="dcterms:W3CDTF">2019-11-18T12:35:52Z</dcterms:modified>
</cp:coreProperties>
</file>