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9" r:id="rId2"/>
    <p:sldId id="260" r:id="rId3"/>
    <p:sldId id="258" r:id="rId4"/>
    <p:sldId id="257" r:id="rId5"/>
    <p:sldId id="268" r:id="rId6"/>
    <p:sldId id="277" r:id="rId7"/>
    <p:sldId id="263" r:id="rId8"/>
    <p:sldId id="264"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E800"/>
    <a:srgbClr val="FDEF03"/>
    <a:srgbClr val="FFF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19"/>
    <p:restoredTop sz="96405"/>
  </p:normalViewPr>
  <p:slideViewPr>
    <p:cSldViewPr snapToGrid="0">
      <p:cViewPr varScale="1">
        <p:scale>
          <a:sx n="127" d="100"/>
          <a:sy n="127" d="100"/>
        </p:scale>
        <p:origin x="56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smtClean="0"/>
              <a:pPr/>
              <a:t>8/15/25</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smtClean="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171444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t>8/15/25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1639456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t>8/15/25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895521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t>8/15/25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3116981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smtClean="0"/>
              <a:pPr/>
              <a:t>8/15/25</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smtClean="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100838671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smtClean="0"/>
              <a:t>8/15/25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429273282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smtClean="0"/>
              <a:t>8/15/25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183364092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smtClean="0"/>
              <a:t>8/15/25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39660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smtClean="0"/>
              <a:t>8/15/25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836057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smtClean="0"/>
              <a:t>8/15/25</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smtClean="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545325136"/>
      </p:ext>
    </p:extLst>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smtClean="0"/>
              <a:t>8/15/25</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1659225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smtClean="0"/>
              <a:pPr/>
              <a:t>8/15/25</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smtClean="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6626065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pixabay.com/en/facebook-icon-symbol-media-3383596/" TargetMode="External"/><Relationship Id="rId7" Type="http://schemas.openxmlformats.org/officeDocument/2006/relationships/hyperlink" Target="https://pngimg.com/download/94160" TargetMode="External"/><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hyperlink" Target="https://pngimg.com/download/19795" TargetMode="Externa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0F9FF-183D-26D3-9580-0B194A6C6A7B}"/>
              </a:ext>
            </a:extLst>
          </p:cNvPr>
          <p:cNvSpPr>
            <a:spLocks noGrp="1"/>
          </p:cNvSpPr>
          <p:nvPr>
            <p:ph type="ctrTitle"/>
          </p:nvPr>
        </p:nvSpPr>
        <p:spPr>
          <a:xfrm>
            <a:off x="3505200" y="1010442"/>
            <a:ext cx="5181600" cy="4394988"/>
          </a:xfrm>
        </p:spPr>
        <p:txBody>
          <a:bodyPr/>
          <a:lstStyle/>
          <a:p>
            <a:r>
              <a:rPr lang="en-US" sz="6600" cap="none" spc="-150" dirty="0">
                <a:latin typeface="Arial Rounded MT Bold" panose="020F0704030504030204" pitchFamily="34" charset="77"/>
                <a:cs typeface="Baghdad" pitchFamily="2" charset="-78"/>
              </a:rPr>
              <a:t>Franklin </a:t>
            </a:r>
            <a:br>
              <a:rPr lang="en-US" sz="6600" cap="none" spc="-150" dirty="0">
                <a:latin typeface="Arial Rounded MT Bold" panose="020F0704030504030204" pitchFamily="34" charset="77"/>
                <a:cs typeface="Baghdad" pitchFamily="2" charset="-78"/>
              </a:rPr>
            </a:br>
            <a:r>
              <a:rPr lang="en-US" sz="6600" cap="none" spc="-150" dirty="0">
                <a:latin typeface="Arial Rounded MT Bold" panose="020F0704030504030204" pitchFamily="34" charset="77"/>
                <a:cs typeface="Baghdad" pitchFamily="2" charset="-78"/>
              </a:rPr>
              <a:t>Parks and Recreation </a:t>
            </a:r>
          </a:p>
        </p:txBody>
      </p:sp>
      <p:sp>
        <p:nvSpPr>
          <p:cNvPr id="3" name="Subtitle 2">
            <a:extLst>
              <a:ext uri="{FF2B5EF4-FFF2-40B4-BE49-F238E27FC236}">
                <a16:creationId xmlns:a16="http://schemas.microsoft.com/office/drawing/2014/main" id="{E07522B9-0224-4682-CEA2-BCE1B30041A1}"/>
              </a:ext>
            </a:extLst>
          </p:cNvPr>
          <p:cNvSpPr>
            <a:spLocks noGrp="1"/>
          </p:cNvSpPr>
          <p:nvPr>
            <p:ph type="subTitle" idx="1"/>
          </p:nvPr>
        </p:nvSpPr>
        <p:spPr>
          <a:xfrm>
            <a:off x="1107522" y="5989244"/>
            <a:ext cx="9976955" cy="742279"/>
          </a:xfrm>
        </p:spPr>
        <p:txBody>
          <a:bodyPr>
            <a:noAutofit/>
          </a:bodyPr>
          <a:lstStyle/>
          <a:p>
            <a:r>
              <a:rPr lang="en-US" sz="3200" dirty="0"/>
              <a:t>August 2025 Park Board Meeting</a:t>
            </a:r>
          </a:p>
        </p:txBody>
      </p:sp>
    </p:spTree>
    <p:extLst>
      <p:ext uri="{BB962C8B-B14F-4D97-AF65-F5344CB8AC3E}">
        <p14:creationId xmlns:p14="http://schemas.microsoft.com/office/powerpoint/2010/main" val="2401467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C8E2D-9800-6E3C-437D-EE86DB5FDA1E}"/>
              </a:ext>
            </a:extLst>
          </p:cNvPr>
          <p:cNvSpPr>
            <a:spLocks noGrp="1"/>
          </p:cNvSpPr>
          <p:nvPr>
            <p:ph type="title"/>
          </p:nvPr>
        </p:nvSpPr>
        <p:spPr>
          <a:xfrm>
            <a:off x="7616652" y="457199"/>
            <a:ext cx="4575348" cy="2426678"/>
          </a:xfrm>
        </p:spPr>
        <p:txBody>
          <a:bodyPr>
            <a:noAutofit/>
          </a:bodyPr>
          <a:lstStyle/>
          <a:p>
            <a:r>
              <a:rPr lang="en-US" sz="3800" dirty="0">
                <a:latin typeface="Arial Rounded MT Bold" panose="020F0704030504030204" pitchFamily="34" charset="77"/>
              </a:rPr>
              <a:t>Facility Reservations</a:t>
            </a:r>
          </a:p>
        </p:txBody>
      </p:sp>
      <p:sp>
        <p:nvSpPr>
          <p:cNvPr id="3" name="Content Placeholder 2">
            <a:extLst>
              <a:ext uri="{FF2B5EF4-FFF2-40B4-BE49-F238E27FC236}">
                <a16:creationId xmlns:a16="http://schemas.microsoft.com/office/drawing/2014/main" id="{A84C8FF9-20C8-3A98-6874-C01CA0D50552}"/>
              </a:ext>
            </a:extLst>
          </p:cNvPr>
          <p:cNvSpPr>
            <a:spLocks noGrp="1"/>
          </p:cNvSpPr>
          <p:nvPr>
            <p:ph idx="1"/>
          </p:nvPr>
        </p:nvSpPr>
        <p:spPr>
          <a:xfrm>
            <a:off x="491657" y="558636"/>
            <a:ext cx="6690826" cy="4985124"/>
          </a:xfrm>
        </p:spPr>
        <p:txBody>
          <a:bodyPr>
            <a:noAutofit/>
          </a:bodyPr>
          <a:lstStyle/>
          <a:p>
            <a:pPr>
              <a:spcBef>
                <a:spcPts val="0"/>
              </a:spcBef>
              <a:spcAft>
                <a:spcPts val="1800"/>
              </a:spcAft>
            </a:pPr>
            <a:r>
              <a:rPr lang="en-US" sz="2200" dirty="0">
                <a:solidFill>
                  <a:schemeClr val="tx1"/>
                </a:solidFill>
              </a:rPr>
              <a:t>The pool concessions has 3 more weekends.  All birthday party slots are booked as well as after-hours rentals. We should have enough product to get us through the end of the season.</a:t>
            </a:r>
          </a:p>
          <a:p>
            <a:pPr>
              <a:spcBef>
                <a:spcPts val="0"/>
              </a:spcBef>
              <a:spcAft>
                <a:spcPts val="1800"/>
              </a:spcAft>
            </a:pPr>
            <a:r>
              <a:rPr lang="en-US" sz="2200" dirty="0">
                <a:solidFill>
                  <a:schemeClr val="tx1"/>
                </a:solidFill>
              </a:rPr>
              <a:t>We are working to get the new Active Adult Center in the computer to be able to start renting as soon as possible. We are making sure all Parks programs are in there first to make sure those dates can’t be reserved. It should be ready to go by the end of this month.</a:t>
            </a:r>
          </a:p>
          <a:p>
            <a:pPr>
              <a:spcBef>
                <a:spcPts val="0"/>
              </a:spcBef>
              <a:spcAft>
                <a:spcPts val="1800"/>
              </a:spcAft>
            </a:pPr>
            <a:r>
              <a:rPr lang="en-US" sz="2200" dirty="0">
                <a:solidFill>
                  <a:schemeClr val="tx1"/>
                </a:solidFill>
              </a:rPr>
              <a:t>We have filled Fall Festival Booth spaces by the second week of August. We have 120 booths that have been filled and have more people on the waitlist.</a:t>
            </a:r>
          </a:p>
        </p:txBody>
      </p:sp>
      <p:sp>
        <p:nvSpPr>
          <p:cNvPr id="4" name="Text Placeholder 3">
            <a:extLst>
              <a:ext uri="{FF2B5EF4-FFF2-40B4-BE49-F238E27FC236}">
                <a16:creationId xmlns:a16="http://schemas.microsoft.com/office/drawing/2014/main" id="{D9ED8DDC-35E5-AA5D-333C-F9BE2E9A19A1}"/>
              </a:ext>
            </a:extLst>
          </p:cNvPr>
          <p:cNvSpPr>
            <a:spLocks noGrp="1"/>
          </p:cNvSpPr>
          <p:nvPr>
            <p:ph type="body" sz="half" idx="2"/>
          </p:nvPr>
        </p:nvSpPr>
        <p:spPr>
          <a:xfrm>
            <a:off x="7845515" y="3974124"/>
            <a:ext cx="3092115" cy="1082291"/>
          </a:xfrm>
        </p:spPr>
        <p:txBody>
          <a:bodyPr>
            <a:normAutofit/>
          </a:bodyPr>
          <a:lstStyle/>
          <a:p>
            <a:r>
              <a:rPr lang="en-US" sz="4400" dirty="0"/>
              <a:t>- Jamie</a:t>
            </a:r>
          </a:p>
        </p:txBody>
      </p:sp>
    </p:spTree>
    <p:extLst>
      <p:ext uri="{BB962C8B-B14F-4D97-AF65-F5344CB8AC3E}">
        <p14:creationId xmlns:p14="http://schemas.microsoft.com/office/powerpoint/2010/main" val="194495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EC43D-E0BA-E091-2F8C-7F80EF12E3B5}"/>
              </a:ext>
            </a:extLst>
          </p:cNvPr>
          <p:cNvSpPr>
            <a:spLocks noGrp="1"/>
          </p:cNvSpPr>
          <p:nvPr>
            <p:ph type="title"/>
          </p:nvPr>
        </p:nvSpPr>
        <p:spPr>
          <a:xfrm>
            <a:off x="1123052" y="131207"/>
            <a:ext cx="10172700" cy="911859"/>
          </a:xfrm>
        </p:spPr>
        <p:txBody>
          <a:bodyPr/>
          <a:lstStyle/>
          <a:p>
            <a:r>
              <a:rPr lang="en-US" sz="4800" dirty="0">
                <a:solidFill>
                  <a:schemeClr val="accent1"/>
                </a:solidFill>
                <a:latin typeface="Arial Rounded MT Bold" panose="020F0704030504030204" pitchFamily="34" charset="77"/>
              </a:rPr>
              <a:t>Marketing</a:t>
            </a:r>
            <a:r>
              <a:rPr lang="en-US" dirty="0">
                <a:solidFill>
                  <a:schemeClr val="accent1"/>
                </a:solidFill>
                <a:latin typeface="Arial Rounded MT Bold" panose="020F0704030504030204" pitchFamily="34" charset="77"/>
              </a:rPr>
              <a:t>- </a:t>
            </a:r>
            <a:r>
              <a:rPr lang="en-US" sz="3200" dirty="0">
                <a:solidFill>
                  <a:schemeClr val="accent1"/>
                </a:solidFill>
                <a:latin typeface="+mn-lt"/>
              </a:rPr>
              <a:t>Victoria</a:t>
            </a:r>
            <a:endParaRPr lang="en-US" dirty="0">
              <a:solidFill>
                <a:schemeClr val="accent1"/>
              </a:solidFill>
              <a:latin typeface="+mn-lt"/>
            </a:endParaRPr>
          </a:p>
        </p:txBody>
      </p:sp>
      <p:sp>
        <p:nvSpPr>
          <p:cNvPr id="3" name="Text Placeholder 2">
            <a:extLst>
              <a:ext uri="{FF2B5EF4-FFF2-40B4-BE49-F238E27FC236}">
                <a16:creationId xmlns:a16="http://schemas.microsoft.com/office/drawing/2014/main" id="{3B62CD52-3686-C39C-69A5-5FC39393C941}"/>
              </a:ext>
            </a:extLst>
          </p:cNvPr>
          <p:cNvSpPr>
            <a:spLocks noGrp="1"/>
          </p:cNvSpPr>
          <p:nvPr>
            <p:ph type="body" idx="1"/>
          </p:nvPr>
        </p:nvSpPr>
        <p:spPr>
          <a:xfrm>
            <a:off x="1694799" y="2969932"/>
            <a:ext cx="5202212" cy="388323"/>
          </a:xfrm>
        </p:spPr>
        <p:txBody>
          <a:bodyPr/>
          <a:lstStyle/>
          <a:p>
            <a:r>
              <a:rPr lang="en-US" sz="1800" u="sng" dirty="0"/>
              <a:t>Facebook: </a:t>
            </a:r>
            <a:r>
              <a:rPr lang="en-US" sz="1400" b="0" spc="0" dirty="0"/>
              <a:t>Franklin Parks &amp; Recreation</a:t>
            </a:r>
          </a:p>
          <a:p>
            <a:pPr marL="285750" indent="-285750">
              <a:buFont typeface="Arial" panose="020B0604020202020204" pitchFamily="34" charset="0"/>
              <a:buChar char="•"/>
            </a:pPr>
            <a:r>
              <a:rPr lang="en-US" sz="1200" dirty="0"/>
              <a:t>Follower Count: 18,858 (+184)</a:t>
            </a:r>
          </a:p>
          <a:p>
            <a:pPr marL="285750" indent="-285750">
              <a:buFont typeface="Arial" panose="020B0604020202020204" pitchFamily="34" charset="0"/>
              <a:buChar char="•"/>
            </a:pPr>
            <a:r>
              <a:rPr lang="en-US" sz="1200" dirty="0"/>
              <a:t>Most liked post: pool soda video</a:t>
            </a:r>
          </a:p>
          <a:p>
            <a:pPr marL="742950" lvl="1" indent="-285750">
              <a:buFont typeface="Arial" panose="020B0604020202020204" pitchFamily="34" charset="0"/>
              <a:buChar char="•"/>
            </a:pPr>
            <a:r>
              <a:rPr lang="en-US" sz="1400" b="0" dirty="0">
                <a:solidFill>
                  <a:schemeClr val="tx1"/>
                </a:solidFill>
              </a:rPr>
              <a:t>Number of Likes: 421</a:t>
            </a:r>
          </a:p>
          <a:p>
            <a:pPr marL="742950" lvl="1" indent="-285750">
              <a:buFont typeface="Arial" panose="020B0604020202020204" pitchFamily="34" charset="0"/>
              <a:buChar char="•"/>
            </a:pPr>
            <a:r>
              <a:rPr lang="en-US" sz="1400" b="0" dirty="0">
                <a:solidFill>
                  <a:schemeClr val="tx1"/>
                </a:solidFill>
              </a:rPr>
              <a:t>Number of shares: 3</a:t>
            </a:r>
          </a:p>
          <a:p>
            <a:pPr marL="742950" lvl="1" indent="-285750">
              <a:buFont typeface="Arial" panose="020B0604020202020204" pitchFamily="34" charset="0"/>
              <a:buChar char="•"/>
            </a:pPr>
            <a:r>
              <a:rPr lang="en-US" sz="1400" b="0" dirty="0">
                <a:solidFill>
                  <a:schemeClr val="tx1"/>
                </a:solidFill>
              </a:rPr>
              <a:t>Number of comments: </a:t>
            </a:r>
          </a:p>
          <a:p>
            <a:pPr marL="742950" lvl="1" indent="-285750">
              <a:buFont typeface="Arial" panose="020B0604020202020204" pitchFamily="34" charset="0"/>
              <a:buChar char="•"/>
            </a:pPr>
            <a:r>
              <a:rPr lang="en-US" sz="1400" dirty="0">
                <a:solidFill>
                  <a:schemeClr val="tx1"/>
                </a:solidFill>
                <a:highlight>
                  <a:srgbClr val="FFFF00"/>
                </a:highlight>
              </a:rPr>
              <a:t>Views: 44,400</a:t>
            </a:r>
          </a:p>
        </p:txBody>
      </p:sp>
      <p:pic>
        <p:nvPicPr>
          <p:cNvPr id="10" name="Content Placeholder 9">
            <a:extLst>
              <a:ext uri="{FF2B5EF4-FFF2-40B4-BE49-F238E27FC236}">
                <a16:creationId xmlns:a16="http://schemas.microsoft.com/office/drawing/2014/main" id="{A9ACDC25-4D08-2B52-3DCB-B04B77000B24}"/>
              </a:ext>
            </a:extLst>
          </p:cNvPr>
          <p:cNvPicPr>
            <a:picLocks noGrp="1" noChangeAspect="1"/>
          </p:cNvPicPr>
          <p:nvPr>
            <p:ph sz="half" idx="2"/>
          </p:nvPr>
        </p:nvPicPr>
        <p:blipFill>
          <a:blip r:embed="rId2">
            <a:extLst>
              <a:ext uri="{837473B0-CC2E-450A-ABE3-18F120FF3D39}">
                <a1611:picAttrSrcUrl xmlns:a1611="http://schemas.microsoft.com/office/drawing/2016/11/main" r:id="rId3"/>
              </a:ext>
            </a:extLst>
          </a:blip>
          <a:stretch>
            <a:fillRect/>
          </a:stretch>
        </p:blipFill>
        <p:spPr>
          <a:xfrm>
            <a:off x="1003980" y="1140049"/>
            <a:ext cx="605502" cy="605502"/>
          </a:xfrm>
        </p:spPr>
      </p:pic>
      <p:sp>
        <p:nvSpPr>
          <p:cNvPr id="5" name="Text Placeholder 4">
            <a:extLst>
              <a:ext uri="{FF2B5EF4-FFF2-40B4-BE49-F238E27FC236}">
                <a16:creationId xmlns:a16="http://schemas.microsoft.com/office/drawing/2014/main" id="{9BB271E5-A2D3-9413-1013-1EB6CF67BAA9}"/>
              </a:ext>
            </a:extLst>
          </p:cNvPr>
          <p:cNvSpPr>
            <a:spLocks noGrp="1"/>
          </p:cNvSpPr>
          <p:nvPr>
            <p:ph type="body" sz="quarter" idx="3"/>
          </p:nvPr>
        </p:nvSpPr>
        <p:spPr>
          <a:xfrm>
            <a:off x="1694799" y="5700040"/>
            <a:ext cx="4800600" cy="632529"/>
          </a:xfrm>
        </p:spPr>
        <p:txBody>
          <a:bodyPr/>
          <a:lstStyle/>
          <a:p>
            <a:r>
              <a:rPr lang="en-US" sz="1800" u="sng" dirty="0"/>
              <a:t>Instagram</a:t>
            </a:r>
            <a:r>
              <a:rPr lang="en-US" sz="1800" dirty="0"/>
              <a:t>: </a:t>
            </a:r>
            <a:r>
              <a:rPr lang="en-US" sz="1400" b="0" spc="0" dirty="0"/>
              <a:t>@</a:t>
            </a:r>
            <a:r>
              <a:rPr lang="en-US" sz="1400" b="0" spc="0" dirty="0" err="1"/>
              <a:t>franklinparksin</a:t>
            </a:r>
            <a:endParaRPr lang="en-US" sz="1400" b="0" spc="0" dirty="0"/>
          </a:p>
          <a:p>
            <a:pPr marL="342900" indent="-342900">
              <a:buFont typeface="Arial" panose="020B0604020202020204" pitchFamily="34" charset="0"/>
              <a:buChar char="•"/>
            </a:pPr>
            <a:r>
              <a:rPr lang="en-US" sz="1200" dirty="0"/>
              <a:t>Follower Count: 2,076 (+51)</a:t>
            </a:r>
          </a:p>
          <a:p>
            <a:pPr marL="342900" indent="-342900">
              <a:buFont typeface="Arial" panose="020B0604020202020204" pitchFamily="34" charset="0"/>
              <a:buChar char="•"/>
            </a:pPr>
            <a:r>
              <a:rPr lang="en-US" sz="1200" dirty="0"/>
              <a:t>Most liked post: Pool Soda video</a:t>
            </a:r>
          </a:p>
          <a:p>
            <a:pPr marL="800100" lvl="1" indent="-342900">
              <a:buFont typeface="Arial" panose="020B0604020202020204" pitchFamily="34" charset="0"/>
              <a:buChar char="•"/>
            </a:pPr>
            <a:r>
              <a:rPr lang="en-US" sz="1400" b="0" dirty="0">
                <a:solidFill>
                  <a:schemeClr val="tx1"/>
                </a:solidFill>
              </a:rPr>
              <a:t>Number of likes: 135</a:t>
            </a:r>
          </a:p>
          <a:p>
            <a:pPr marL="800100" lvl="1" indent="-342900">
              <a:buFont typeface="Arial" panose="020B0604020202020204" pitchFamily="34" charset="0"/>
              <a:buChar char="•"/>
            </a:pPr>
            <a:r>
              <a:rPr lang="en-US" sz="1400" b="0" dirty="0">
                <a:solidFill>
                  <a:schemeClr val="tx1"/>
                </a:solidFill>
              </a:rPr>
              <a:t>Number of comments: 3</a:t>
            </a:r>
          </a:p>
          <a:p>
            <a:pPr marL="800100" lvl="1" indent="-342900">
              <a:buFont typeface="Arial" panose="020B0604020202020204" pitchFamily="34" charset="0"/>
              <a:buChar char="•"/>
            </a:pPr>
            <a:r>
              <a:rPr lang="en-US" sz="1400" b="0" dirty="0">
                <a:solidFill>
                  <a:schemeClr val="tx1"/>
                </a:solidFill>
              </a:rPr>
              <a:t>Number of Sends: 6</a:t>
            </a:r>
          </a:p>
          <a:p>
            <a:pPr marL="800100" lvl="1" indent="-342900">
              <a:buFont typeface="Arial" panose="020B0604020202020204" pitchFamily="34" charset="0"/>
              <a:buChar char="•"/>
            </a:pPr>
            <a:r>
              <a:rPr lang="en-US" sz="1400" dirty="0">
                <a:solidFill>
                  <a:schemeClr val="tx1"/>
                </a:solidFill>
                <a:highlight>
                  <a:srgbClr val="FFFF00"/>
                </a:highlight>
              </a:rPr>
              <a:t>Views: 6,387</a:t>
            </a:r>
          </a:p>
        </p:txBody>
      </p:sp>
      <p:pic>
        <p:nvPicPr>
          <p:cNvPr id="16" name="Picture 15">
            <a:extLst>
              <a:ext uri="{FF2B5EF4-FFF2-40B4-BE49-F238E27FC236}">
                <a16:creationId xmlns:a16="http://schemas.microsoft.com/office/drawing/2014/main" id="{6035D17F-2D65-81AB-FFBA-B119886FA429}"/>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1003980" y="4079765"/>
            <a:ext cx="635047" cy="634611"/>
          </a:xfrm>
          <a:prstGeom prst="rect">
            <a:avLst/>
          </a:prstGeom>
        </p:spPr>
      </p:pic>
      <p:sp>
        <p:nvSpPr>
          <p:cNvPr id="22" name="Text Placeholder 2">
            <a:extLst>
              <a:ext uri="{FF2B5EF4-FFF2-40B4-BE49-F238E27FC236}">
                <a16:creationId xmlns:a16="http://schemas.microsoft.com/office/drawing/2014/main" id="{22233AAC-EB57-C28D-2487-4E4670882187}"/>
              </a:ext>
            </a:extLst>
          </p:cNvPr>
          <p:cNvSpPr txBox="1">
            <a:spLocks/>
          </p:cNvSpPr>
          <p:nvPr/>
        </p:nvSpPr>
        <p:spPr>
          <a:xfrm>
            <a:off x="7175093" y="3053539"/>
            <a:ext cx="4800600" cy="388323"/>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700"/>
              </a:spcBef>
              <a:buClr>
                <a:schemeClr val="tx2"/>
              </a:buClr>
              <a:buFont typeface="Arial" panose="020B0604020202020204" pitchFamily="34" charset="0"/>
              <a:buNone/>
              <a:defRPr sz="1900" b="1" kern="1200" cap="all" spc="200" baseline="0">
                <a:solidFill>
                  <a:schemeClr val="tx2"/>
                </a:solidFill>
                <a:latin typeface="+mn-lt"/>
                <a:ea typeface="+mn-ea"/>
                <a:cs typeface="+mn-cs"/>
              </a:defRPr>
            </a:lvl1pPr>
            <a:lvl2pPr marL="457200" indent="0" algn="l" defTabSz="914400" rtl="0" eaLnBrk="1" latinLnBrk="0" hangingPunct="1">
              <a:lnSpc>
                <a:spcPct val="110000"/>
              </a:lnSpc>
              <a:spcBef>
                <a:spcPts val="700"/>
              </a:spcBef>
              <a:buClr>
                <a:schemeClr val="tx2"/>
              </a:buClr>
              <a:buFont typeface="Gill Sans MT" panose="020B0502020104020203" pitchFamily="34" charset="0"/>
              <a:buNone/>
              <a:defRPr sz="1900" b="1" kern="1200">
                <a:solidFill>
                  <a:schemeClr val="tx1">
                    <a:lumMod val="65000"/>
                    <a:lumOff val="35000"/>
                  </a:schemeClr>
                </a:solidFill>
                <a:latin typeface="+mn-lt"/>
                <a:ea typeface="+mn-ea"/>
                <a:cs typeface="+mn-cs"/>
              </a:defRPr>
            </a:lvl2pPr>
            <a:lvl3pPr marL="914400" indent="0" algn="l" defTabSz="914400" rtl="0" eaLnBrk="1" latinLnBrk="0" hangingPunct="1">
              <a:lnSpc>
                <a:spcPct val="110000"/>
              </a:lnSpc>
              <a:spcBef>
                <a:spcPts val="700"/>
              </a:spcBef>
              <a:buClr>
                <a:schemeClr val="tx2"/>
              </a:buClr>
              <a:buFont typeface="Arial" panose="020B0604020202020204" pitchFamily="34" charset="0"/>
              <a:buNone/>
              <a:defRPr sz="1800" b="1" kern="1200">
                <a:solidFill>
                  <a:schemeClr val="tx1">
                    <a:lumMod val="65000"/>
                    <a:lumOff val="35000"/>
                  </a:schemeClr>
                </a:solidFill>
                <a:latin typeface="+mn-lt"/>
                <a:ea typeface="+mn-ea"/>
                <a:cs typeface="+mn-cs"/>
              </a:defRPr>
            </a:lvl3pPr>
            <a:lvl4pPr marL="1371600" indent="0" algn="l" defTabSz="914400" rtl="0" eaLnBrk="1" latinLnBrk="0" hangingPunct="1">
              <a:lnSpc>
                <a:spcPct val="110000"/>
              </a:lnSpc>
              <a:spcBef>
                <a:spcPts val="700"/>
              </a:spcBef>
              <a:buClr>
                <a:schemeClr val="tx2"/>
              </a:buClr>
              <a:buFont typeface="Gill Sans MT" panose="020B0502020104020203" pitchFamily="34" charset="0"/>
              <a:buNone/>
              <a:defRPr sz="1600" b="1" kern="1200">
                <a:solidFill>
                  <a:schemeClr val="tx1">
                    <a:lumMod val="65000"/>
                    <a:lumOff val="35000"/>
                  </a:schemeClr>
                </a:solidFill>
                <a:latin typeface="+mn-lt"/>
                <a:ea typeface="+mn-ea"/>
                <a:cs typeface="+mn-cs"/>
              </a:defRPr>
            </a:lvl4pPr>
            <a:lvl5pPr marL="1828800" indent="0" algn="l" defTabSz="914400" rtl="0" eaLnBrk="1" latinLnBrk="0" hangingPunct="1">
              <a:lnSpc>
                <a:spcPct val="110000"/>
              </a:lnSpc>
              <a:spcBef>
                <a:spcPts val="700"/>
              </a:spcBef>
              <a:buClr>
                <a:schemeClr val="tx2"/>
              </a:buClr>
              <a:buFont typeface="Arial" panose="020B0604020202020204" pitchFamily="34" charset="0"/>
              <a:buNone/>
              <a:defRPr sz="1600" b="1" kern="1200">
                <a:solidFill>
                  <a:schemeClr val="tx1">
                    <a:lumMod val="65000"/>
                    <a:lumOff val="35000"/>
                  </a:schemeClr>
                </a:solidFill>
                <a:latin typeface="+mn-lt"/>
                <a:ea typeface="+mn-ea"/>
                <a:cs typeface="+mn-cs"/>
              </a:defRPr>
            </a:lvl5pPr>
            <a:lvl6pPr marL="2286000" indent="0" algn="l" defTabSz="914400" rtl="0" eaLnBrk="1" latinLnBrk="0" hangingPunct="1">
              <a:lnSpc>
                <a:spcPct val="110000"/>
              </a:lnSpc>
              <a:spcBef>
                <a:spcPts val="700"/>
              </a:spcBef>
              <a:buClr>
                <a:schemeClr val="tx2"/>
              </a:buClr>
              <a:buFont typeface="Gill Sans MT" panose="020B0502020104020203" pitchFamily="34" charset="0"/>
              <a:buNone/>
              <a:defRPr sz="1600" b="1" kern="1200">
                <a:solidFill>
                  <a:schemeClr val="tx1">
                    <a:lumMod val="65000"/>
                    <a:lumOff val="35000"/>
                  </a:schemeClr>
                </a:solidFill>
                <a:latin typeface="+mn-lt"/>
                <a:ea typeface="+mn-ea"/>
                <a:cs typeface="+mn-cs"/>
              </a:defRPr>
            </a:lvl6pPr>
            <a:lvl7pPr marL="2743200" indent="0" algn="l" defTabSz="914400" rtl="0" eaLnBrk="1" latinLnBrk="0" hangingPunct="1">
              <a:lnSpc>
                <a:spcPct val="110000"/>
              </a:lnSpc>
              <a:spcBef>
                <a:spcPts val="700"/>
              </a:spcBef>
              <a:buClr>
                <a:schemeClr val="tx2"/>
              </a:buClr>
              <a:buFont typeface="Arial" panose="020B0604020202020204" pitchFamily="34" charset="0"/>
              <a:buNone/>
              <a:defRPr sz="1600" b="1" kern="1200">
                <a:solidFill>
                  <a:schemeClr val="tx1">
                    <a:lumMod val="65000"/>
                    <a:lumOff val="35000"/>
                  </a:schemeClr>
                </a:solidFill>
                <a:latin typeface="+mn-lt"/>
                <a:ea typeface="+mn-ea"/>
                <a:cs typeface="+mn-cs"/>
              </a:defRPr>
            </a:lvl7pPr>
            <a:lvl8pPr marL="3200400" indent="0" algn="l" defTabSz="914400" rtl="0" eaLnBrk="1" latinLnBrk="0" hangingPunct="1">
              <a:lnSpc>
                <a:spcPct val="110000"/>
              </a:lnSpc>
              <a:spcBef>
                <a:spcPts val="700"/>
              </a:spcBef>
              <a:buClr>
                <a:schemeClr val="tx2"/>
              </a:buClr>
              <a:buFont typeface="Gill Sans MT" panose="020B0502020104020203" pitchFamily="34" charset="0"/>
              <a:buNone/>
              <a:defRPr sz="1600" b="1" kern="1200" baseline="0">
                <a:solidFill>
                  <a:schemeClr val="tx1">
                    <a:lumMod val="65000"/>
                    <a:lumOff val="35000"/>
                  </a:schemeClr>
                </a:solidFill>
                <a:latin typeface="+mn-lt"/>
                <a:ea typeface="+mn-ea"/>
                <a:cs typeface="+mn-cs"/>
              </a:defRPr>
            </a:lvl8pPr>
            <a:lvl9pPr marL="3657600" indent="0" algn="l" defTabSz="914400" rtl="0" eaLnBrk="1" latinLnBrk="0" hangingPunct="1">
              <a:lnSpc>
                <a:spcPct val="110000"/>
              </a:lnSpc>
              <a:spcBef>
                <a:spcPts val="700"/>
              </a:spcBef>
              <a:buClr>
                <a:schemeClr val="tx2"/>
              </a:buClr>
              <a:buFont typeface="Arial" panose="020B0604020202020204" pitchFamily="34" charset="0"/>
              <a:buNone/>
              <a:defRPr sz="1600" b="1" kern="1200" baseline="0">
                <a:solidFill>
                  <a:schemeClr val="tx1">
                    <a:lumMod val="65000"/>
                    <a:lumOff val="35000"/>
                  </a:schemeClr>
                </a:solidFill>
                <a:latin typeface="+mn-lt"/>
                <a:ea typeface="+mn-ea"/>
                <a:cs typeface="+mn-cs"/>
              </a:defRPr>
            </a:lvl9pPr>
          </a:lstStyle>
          <a:p>
            <a:r>
              <a:rPr lang="en-US" sz="1800" u="sng" dirty="0"/>
              <a:t>TikTok: </a:t>
            </a:r>
            <a:r>
              <a:rPr lang="en-US" sz="1400" b="0" spc="0" dirty="0"/>
              <a:t>@</a:t>
            </a:r>
            <a:r>
              <a:rPr lang="en-US" sz="1400" b="0" spc="0" dirty="0" err="1"/>
              <a:t>franklinparksin</a:t>
            </a:r>
            <a:endParaRPr lang="en-US" sz="1400" b="0" spc="0" dirty="0"/>
          </a:p>
          <a:p>
            <a:pPr marL="285750" indent="-285750">
              <a:buFont typeface="Arial" panose="020B0604020202020204" pitchFamily="34" charset="0"/>
              <a:buChar char="•"/>
            </a:pPr>
            <a:r>
              <a:rPr lang="en-US" sz="1200" dirty="0"/>
              <a:t>Follower Count: 1,028 (+4)</a:t>
            </a:r>
          </a:p>
          <a:p>
            <a:pPr marL="285750" indent="-285750">
              <a:buFont typeface="Arial" panose="020B0604020202020204" pitchFamily="34" charset="0"/>
              <a:buChar char="•"/>
            </a:pPr>
            <a:r>
              <a:rPr lang="en-US" sz="1200" dirty="0"/>
              <a:t>Like Count: 2,358 (+128)</a:t>
            </a:r>
          </a:p>
          <a:p>
            <a:pPr marL="285750" indent="-285750">
              <a:buFont typeface="Arial" panose="020B0604020202020204" pitchFamily="34" charset="0"/>
              <a:buChar char="•"/>
            </a:pPr>
            <a:r>
              <a:rPr lang="en-US" sz="1200" dirty="0"/>
              <a:t>Most viewed post: pool soda video</a:t>
            </a:r>
          </a:p>
          <a:p>
            <a:pPr marL="742950" lvl="1" indent="-285750">
              <a:buFont typeface="Arial" panose="020B0604020202020204" pitchFamily="34" charset="0"/>
              <a:buChar char="•"/>
            </a:pPr>
            <a:r>
              <a:rPr lang="en-US" sz="1400" dirty="0">
                <a:solidFill>
                  <a:schemeClr val="tx1"/>
                </a:solidFill>
                <a:highlight>
                  <a:srgbClr val="FFFF00"/>
                </a:highlight>
              </a:rPr>
              <a:t>Number of views: 10,600</a:t>
            </a:r>
          </a:p>
          <a:p>
            <a:pPr marL="742950" lvl="1" indent="-285750">
              <a:buFont typeface="Arial" panose="020B0604020202020204" pitchFamily="34" charset="0"/>
              <a:buChar char="•"/>
            </a:pPr>
            <a:r>
              <a:rPr lang="en-US" sz="1400" b="0" dirty="0">
                <a:solidFill>
                  <a:schemeClr val="tx1"/>
                </a:solidFill>
              </a:rPr>
              <a:t>Number of likes: 53</a:t>
            </a:r>
          </a:p>
          <a:p>
            <a:pPr marL="742950" lvl="1" indent="-285750">
              <a:buFont typeface="Arial" panose="020B0604020202020204" pitchFamily="34" charset="0"/>
              <a:buChar char="•"/>
            </a:pPr>
            <a:r>
              <a:rPr lang="en-US" sz="1400" b="0" dirty="0">
                <a:solidFill>
                  <a:schemeClr val="tx1"/>
                </a:solidFill>
              </a:rPr>
              <a:t>Number of saves: 0</a:t>
            </a:r>
          </a:p>
          <a:p>
            <a:pPr marL="742950" lvl="1" indent="-285750">
              <a:buFont typeface="Arial" panose="020B0604020202020204" pitchFamily="34" charset="0"/>
              <a:buChar char="•"/>
            </a:pPr>
            <a:r>
              <a:rPr lang="en-US" sz="1400" b="0" dirty="0">
                <a:solidFill>
                  <a:schemeClr val="tx1"/>
                </a:solidFill>
              </a:rPr>
              <a:t>Number of comments: 0</a:t>
            </a:r>
          </a:p>
        </p:txBody>
      </p:sp>
      <p:pic>
        <p:nvPicPr>
          <p:cNvPr id="25" name="Picture 24">
            <a:extLst>
              <a:ext uri="{FF2B5EF4-FFF2-40B4-BE49-F238E27FC236}">
                <a16:creationId xmlns:a16="http://schemas.microsoft.com/office/drawing/2014/main" id="{17516E64-99BB-5419-5E28-DBF9797FA4CD}"/>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6450354" y="902899"/>
            <a:ext cx="603815" cy="732301"/>
          </a:xfrm>
          <a:prstGeom prst="rect">
            <a:avLst/>
          </a:prstGeom>
        </p:spPr>
      </p:pic>
      <p:sp>
        <p:nvSpPr>
          <p:cNvPr id="32" name="Rounded Rectangle 31">
            <a:extLst>
              <a:ext uri="{FF2B5EF4-FFF2-40B4-BE49-F238E27FC236}">
                <a16:creationId xmlns:a16="http://schemas.microsoft.com/office/drawing/2014/main" id="{AE85C218-1A6A-086B-0748-D2903F2B4615}"/>
              </a:ext>
            </a:extLst>
          </p:cNvPr>
          <p:cNvSpPr/>
          <p:nvPr/>
        </p:nvSpPr>
        <p:spPr>
          <a:xfrm>
            <a:off x="4560093" y="5915258"/>
            <a:ext cx="2759110" cy="643238"/>
          </a:xfrm>
          <a:prstGeom prst="roundRect">
            <a:avLst/>
          </a:prstGeom>
          <a:solidFill>
            <a:schemeClr val="accent2"/>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2400" dirty="0"/>
              <a:t>As of August 15th</a:t>
            </a:r>
          </a:p>
        </p:txBody>
      </p:sp>
      <p:sp>
        <p:nvSpPr>
          <p:cNvPr id="9" name="16-Point Star 8">
            <a:extLst>
              <a:ext uri="{FF2B5EF4-FFF2-40B4-BE49-F238E27FC236}">
                <a16:creationId xmlns:a16="http://schemas.microsoft.com/office/drawing/2014/main" id="{D87788B4-842C-38FC-0E5D-A95470774CD4}"/>
              </a:ext>
            </a:extLst>
          </p:cNvPr>
          <p:cNvSpPr/>
          <p:nvPr/>
        </p:nvSpPr>
        <p:spPr>
          <a:xfrm rot="21299662">
            <a:off x="4127032" y="2447379"/>
            <a:ext cx="2434423" cy="1510229"/>
          </a:xfrm>
          <a:prstGeom prst="star16">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Our most viewed video EVER! On all platforms!</a:t>
            </a:r>
            <a:endParaRPr lang="en-US" sz="1600" b="1" dirty="0">
              <a:solidFill>
                <a:schemeClr val="bg1"/>
              </a:solidFill>
            </a:endParaRPr>
          </a:p>
        </p:txBody>
      </p:sp>
      <p:sp>
        <p:nvSpPr>
          <p:cNvPr id="12" name="Rounded Rectangle 11">
            <a:extLst>
              <a:ext uri="{FF2B5EF4-FFF2-40B4-BE49-F238E27FC236}">
                <a16:creationId xmlns:a16="http://schemas.microsoft.com/office/drawing/2014/main" id="{C44EE9B9-24E9-2395-FE33-EBC58CA9EF61}"/>
              </a:ext>
            </a:extLst>
          </p:cNvPr>
          <p:cNvSpPr/>
          <p:nvPr/>
        </p:nvSpPr>
        <p:spPr>
          <a:xfrm>
            <a:off x="7600188" y="3725033"/>
            <a:ext cx="3950410" cy="2737259"/>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u="sng" dirty="0">
                <a:solidFill>
                  <a:schemeClr val="tx1"/>
                </a:solidFill>
              </a:rPr>
              <a:t>NEWSLETTER:</a:t>
            </a:r>
          </a:p>
          <a:p>
            <a:pPr marL="285750" indent="-285750">
              <a:spcBef>
                <a:spcPts val="600"/>
              </a:spcBef>
              <a:buFont typeface="Arial" panose="020B0604020202020204" pitchFamily="34" charset="0"/>
              <a:buChar char="•"/>
            </a:pPr>
            <a:r>
              <a:rPr lang="en-US" sz="1200" b="1" spc="200" dirty="0">
                <a:solidFill>
                  <a:schemeClr val="tx1"/>
                </a:solidFill>
              </a:rPr>
              <a:t>OPENED: 1,726 (46.5%)</a:t>
            </a:r>
          </a:p>
          <a:p>
            <a:pPr marL="285750" indent="-285750">
              <a:spcBef>
                <a:spcPts val="600"/>
              </a:spcBef>
              <a:buFont typeface="Arial" panose="020B0604020202020204" pitchFamily="34" charset="0"/>
              <a:buChar char="•"/>
            </a:pPr>
            <a:r>
              <a:rPr lang="en-US" sz="1200" b="1" spc="200" dirty="0">
                <a:solidFill>
                  <a:schemeClr val="tx1"/>
                </a:solidFill>
              </a:rPr>
              <a:t>CLICKS: 83 (5%)</a:t>
            </a:r>
          </a:p>
          <a:p>
            <a:pPr marL="285750" indent="-285750">
              <a:spcBef>
                <a:spcPts val="600"/>
              </a:spcBef>
              <a:buFont typeface="Arial" panose="020B0604020202020204" pitchFamily="34" charset="0"/>
              <a:buChar char="•"/>
            </a:pPr>
            <a:r>
              <a:rPr lang="en-US" sz="1200" b="1" spc="200" dirty="0">
                <a:solidFill>
                  <a:schemeClr val="tx1"/>
                </a:solidFill>
              </a:rPr>
              <a:t>MOST CLICKED ON LINKS:</a:t>
            </a:r>
          </a:p>
          <a:p>
            <a:pPr marL="742950" lvl="1" indent="-285750">
              <a:spcBef>
                <a:spcPts val="600"/>
              </a:spcBef>
              <a:buFont typeface="Arial" panose="020B0604020202020204" pitchFamily="34" charset="0"/>
              <a:buChar char="•"/>
            </a:pPr>
            <a:r>
              <a:rPr lang="en-US" sz="1400" dirty="0">
                <a:solidFill>
                  <a:schemeClr val="tx1"/>
                </a:solidFill>
              </a:rPr>
              <a:t>August Fitness Calendar</a:t>
            </a:r>
          </a:p>
          <a:p>
            <a:pPr marL="742950" lvl="1" indent="-285750">
              <a:spcBef>
                <a:spcPts val="600"/>
              </a:spcBef>
              <a:buFont typeface="Arial" panose="020B0604020202020204" pitchFamily="34" charset="0"/>
              <a:buChar char="•"/>
            </a:pPr>
            <a:r>
              <a:rPr lang="en-US" sz="1400" dirty="0">
                <a:solidFill>
                  <a:schemeClr val="tx1"/>
                </a:solidFill>
              </a:rPr>
              <a:t>Woodcarving Workshop</a:t>
            </a:r>
          </a:p>
          <a:p>
            <a:pPr marL="742950" lvl="1" indent="-285750">
              <a:spcBef>
                <a:spcPts val="600"/>
              </a:spcBef>
              <a:buFont typeface="Arial" panose="020B0604020202020204" pitchFamily="34" charset="0"/>
              <a:buChar char="•"/>
            </a:pPr>
            <a:r>
              <a:rPr lang="en-US" sz="1400" dirty="0">
                <a:solidFill>
                  <a:schemeClr val="tx1"/>
                </a:solidFill>
              </a:rPr>
              <a:t>Aquatic Programs page</a:t>
            </a:r>
          </a:p>
          <a:p>
            <a:pPr marL="742950" lvl="1" indent="-285750">
              <a:spcBef>
                <a:spcPts val="600"/>
              </a:spcBef>
              <a:buFont typeface="Arial" panose="020B0604020202020204" pitchFamily="34" charset="0"/>
              <a:buChar char="•"/>
            </a:pPr>
            <a:r>
              <a:rPr lang="en-US" sz="1400" dirty="0">
                <a:solidFill>
                  <a:schemeClr val="tx1"/>
                </a:solidFill>
              </a:rPr>
              <a:t>Franklin Friends</a:t>
            </a:r>
          </a:p>
        </p:txBody>
      </p:sp>
    </p:spTree>
    <p:extLst>
      <p:ext uri="{BB962C8B-B14F-4D97-AF65-F5344CB8AC3E}">
        <p14:creationId xmlns:p14="http://schemas.microsoft.com/office/powerpoint/2010/main" val="3240983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10;&#10;AI-generated content may be incorrect.">
            <a:extLst>
              <a:ext uri="{FF2B5EF4-FFF2-40B4-BE49-F238E27FC236}">
                <a16:creationId xmlns:a16="http://schemas.microsoft.com/office/drawing/2014/main" id="{D80E768B-340E-EC9C-DBF5-2FF2857035E3}"/>
              </a:ext>
            </a:extLst>
          </p:cNvPr>
          <p:cNvPicPr>
            <a:picLocks noChangeAspect="1"/>
          </p:cNvPicPr>
          <p:nvPr/>
        </p:nvPicPr>
        <p:blipFill>
          <a:blip r:embed="rId2"/>
          <a:stretch>
            <a:fillRect/>
          </a:stretch>
        </p:blipFill>
        <p:spPr>
          <a:xfrm>
            <a:off x="155894" y="997299"/>
            <a:ext cx="3170110" cy="4901817"/>
          </a:xfrm>
          <a:prstGeom prst="rect">
            <a:avLst/>
          </a:prstGeom>
        </p:spPr>
      </p:pic>
      <p:sp>
        <p:nvSpPr>
          <p:cNvPr id="4" name="Title 1">
            <a:extLst>
              <a:ext uri="{FF2B5EF4-FFF2-40B4-BE49-F238E27FC236}">
                <a16:creationId xmlns:a16="http://schemas.microsoft.com/office/drawing/2014/main" id="{281ECE02-F747-3653-6AEA-E767DE0F80F9}"/>
              </a:ext>
            </a:extLst>
          </p:cNvPr>
          <p:cNvSpPr>
            <a:spLocks noGrp="1"/>
          </p:cNvSpPr>
          <p:nvPr>
            <p:ph type="title"/>
          </p:nvPr>
        </p:nvSpPr>
        <p:spPr>
          <a:xfrm>
            <a:off x="3456204" y="2829178"/>
            <a:ext cx="2904402" cy="1045028"/>
          </a:xfrm>
        </p:spPr>
        <p:txBody>
          <a:bodyPr>
            <a:noAutofit/>
          </a:bodyPr>
          <a:lstStyle/>
          <a:p>
            <a:pPr>
              <a:lnSpc>
                <a:spcPct val="100000"/>
              </a:lnSpc>
            </a:pPr>
            <a:r>
              <a:rPr lang="en-US" sz="1800" spc="0" dirty="0">
                <a:latin typeface="Arial Rounded MT Bold" panose="020F0704030504030204" pitchFamily="34" charset="77"/>
              </a:rPr>
              <a:t>Made poster for and began advertising for 2025 fall festival</a:t>
            </a:r>
          </a:p>
        </p:txBody>
      </p:sp>
      <p:pic>
        <p:nvPicPr>
          <p:cNvPr id="7" name="Picture 6" descr="A picture containing text, person, sign&#10;&#10;AI-generated content may be incorrect.">
            <a:extLst>
              <a:ext uri="{FF2B5EF4-FFF2-40B4-BE49-F238E27FC236}">
                <a16:creationId xmlns:a16="http://schemas.microsoft.com/office/drawing/2014/main" id="{7478E7E1-16B9-7B42-057D-13ADD514B67B}"/>
              </a:ext>
            </a:extLst>
          </p:cNvPr>
          <p:cNvPicPr>
            <a:picLocks noChangeAspect="1"/>
          </p:cNvPicPr>
          <p:nvPr/>
        </p:nvPicPr>
        <p:blipFill>
          <a:blip r:embed="rId3"/>
          <a:stretch>
            <a:fillRect/>
          </a:stretch>
        </p:blipFill>
        <p:spPr>
          <a:xfrm>
            <a:off x="7683730" y="4054669"/>
            <a:ext cx="3982405" cy="2595545"/>
          </a:xfrm>
          <a:prstGeom prst="rect">
            <a:avLst/>
          </a:prstGeom>
        </p:spPr>
      </p:pic>
      <p:sp>
        <p:nvSpPr>
          <p:cNvPr id="8" name="Title 1">
            <a:extLst>
              <a:ext uri="{FF2B5EF4-FFF2-40B4-BE49-F238E27FC236}">
                <a16:creationId xmlns:a16="http://schemas.microsoft.com/office/drawing/2014/main" id="{D76B2B43-D89D-C08F-276F-6D3BEF446038}"/>
              </a:ext>
            </a:extLst>
          </p:cNvPr>
          <p:cNvSpPr txBox="1">
            <a:spLocks/>
          </p:cNvSpPr>
          <p:nvPr/>
        </p:nvSpPr>
        <p:spPr>
          <a:xfrm>
            <a:off x="4896483" y="4994032"/>
            <a:ext cx="2726882" cy="1045028"/>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8400" kern="1200" cap="all" spc="800" baseline="0">
                <a:solidFill>
                  <a:schemeClr val="tx2"/>
                </a:solidFill>
                <a:latin typeface="+mj-lt"/>
                <a:ea typeface="+mj-ea"/>
                <a:cs typeface="+mj-cs"/>
              </a:defRPr>
            </a:lvl1pPr>
          </a:lstStyle>
          <a:p>
            <a:pPr algn="r">
              <a:lnSpc>
                <a:spcPct val="100000"/>
              </a:lnSpc>
            </a:pPr>
            <a:r>
              <a:rPr lang="en-US" sz="1800" spc="0" dirty="0">
                <a:latin typeface="Arial Rounded MT Bold" panose="020F0704030504030204" pitchFamily="34" charset="77"/>
              </a:rPr>
              <a:t>Submitted ads for 2026 Franklin and Columbus town planner calendars</a:t>
            </a:r>
          </a:p>
        </p:txBody>
      </p:sp>
      <p:sp>
        <p:nvSpPr>
          <p:cNvPr id="12" name="Title 1">
            <a:extLst>
              <a:ext uri="{FF2B5EF4-FFF2-40B4-BE49-F238E27FC236}">
                <a16:creationId xmlns:a16="http://schemas.microsoft.com/office/drawing/2014/main" id="{1884DB7B-EF91-D29A-6E4B-FAA006806108}"/>
              </a:ext>
            </a:extLst>
          </p:cNvPr>
          <p:cNvSpPr txBox="1">
            <a:spLocks/>
          </p:cNvSpPr>
          <p:nvPr/>
        </p:nvSpPr>
        <p:spPr>
          <a:xfrm>
            <a:off x="5339023" y="1451745"/>
            <a:ext cx="3593963" cy="1045028"/>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8400" kern="1200" cap="all" spc="800" baseline="0">
                <a:solidFill>
                  <a:schemeClr val="tx2"/>
                </a:solidFill>
                <a:latin typeface="+mj-lt"/>
                <a:ea typeface="+mj-ea"/>
                <a:cs typeface="+mj-cs"/>
              </a:defRPr>
            </a:lvl1pPr>
          </a:lstStyle>
          <a:p>
            <a:pPr algn="r">
              <a:lnSpc>
                <a:spcPct val="100000"/>
              </a:lnSpc>
            </a:pPr>
            <a:r>
              <a:rPr lang="en-US" sz="1700" spc="0" dirty="0">
                <a:latin typeface="Arial Rounded MT Bold" panose="020F0704030504030204" pitchFamily="34" charset="77"/>
              </a:rPr>
              <a:t>Began sending membership renewal reminders via email to save on postcard &amp; stamps expenses</a:t>
            </a:r>
          </a:p>
        </p:txBody>
      </p:sp>
      <p:pic>
        <p:nvPicPr>
          <p:cNvPr id="15" name="Picture 14" descr="Diagram&#10;&#10;AI-generated content may be incorrect.">
            <a:extLst>
              <a:ext uri="{FF2B5EF4-FFF2-40B4-BE49-F238E27FC236}">
                <a16:creationId xmlns:a16="http://schemas.microsoft.com/office/drawing/2014/main" id="{4120FFE7-524B-8235-DB8C-2F986C5A1317}"/>
              </a:ext>
            </a:extLst>
          </p:cNvPr>
          <p:cNvPicPr>
            <a:picLocks noChangeAspect="1"/>
          </p:cNvPicPr>
          <p:nvPr/>
        </p:nvPicPr>
        <p:blipFill>
          <a:blip r:embed="rId4"/>
          <a:stretch>
            <a:fillRect/>
          </a:stretch>
        </p:blipFill>
        <p:spPr>
          <a:xfrm>
            <a:off x="8963130" y="889251"/>
            <a:ext cx="2984955" cy="2984955"/>
          </a:xfrm>
          <a:prstGeom prst="rect">
            <a:avLst/>
          </a:prstGeom>
        </p:spPr>
      </p:pic>
      <p:sp>
        <p:nvSpPr>
          <p:cNvPr id="16" name="Title 1">
            <a:extLst>
              <a:ext uri="{FF2B5EF4-FFF2-40B4-BE49-F238E27FC236}">
                <a16:creationId xmlns:a16="http://schemas.microsoft.com/office/drawing/2014/main" id="{522B0B23-57E4-C5D2-FF13-B8B23F74BA1C}"/>
              </a:ext>
            </a:extLst>
          </p:cNvPr>
          <p:cNvSpPr txBox="1">
            <a:spLocks/>
          </p:cNvSpPr>
          <p:nvPr/>
        </p:nvSpPr>
        <p:spPr>
          <a:xfrm>
            <a:off x="1912536" y="-25120"/>
            <a:ext cx="7684817" cy="911859"/>
          </a:xfrm>
          <a:prstGeom prst="rect">
            <a:avLst/>
          </a:prstGeom>
        </p:spPr>
        <p:txBody>
          <a:bodyPr vert="horz" lIns="91440" tIns="45720" rIns="91440" bIns="45720" rtlCol="0" anchor="b">
            <a:normAutofit fontScale="85000" lnSpcReduction="20000"/>
          </a:bodyPr>
          <a:lstStyle>
            <a:lvl1pPr algn="l" defTabSz="914400" rtl="0" eaLnBrk="1" latinLnBrk="0" hangingPunct="1">
              <a:lnSpc>
                <a:spcPct val="90000"/>
              </a:lnSpc>
              <a:spcBef>
                <a:spcPct val="0"/>
              </a:spcBef>
              <a:buNone/>
              <a:defRPr sz="8400" kern="1200" cap="all" spc="800" baseline="0">
                <a:solidFill>
                  <a:schemeClr val="tx2"/>
                </a:solidFill>
                <a:latin typeface="+mj-lt"/>
                <a:ea typeface="+mj-ea"/>
                <a:cs typeface="+mj-cs"/>
              </a:defRPr>
            </a:lvl1pPr>
          </a:lstStyle>
          <a:p>
            <a:r>
              <a:rPr lang="en-US" sz="4800">
                <a:solidFill>
                  <a:schemeClr val="accent1"/>
                </a:solidFill>
                <a:latin typeface="Arial Rounded MT Bold" panose="020F0704030504030204" pitchFamily="34" charset="77"/>
              </a:rPr>
              <a:t>Marketing</a:t>
            </a:r>
            <a:r>
              <a:rPr lang="en-US">
                <a:solidFill>
                  <a:schemeClr val="accent1"/>
                </a:solidFill>
                <a:latin typeface="Arial Rounded MT Bold" panose="020F0704030504030204" pitchFamily="34" charset="77"/>
              </a:rPr>
              <a:t>- </a:t>
            </a:r>
            <a:r>
              <a:rPr lang="en-US" sz="3200">
                <a:solidFill>
                  <a:schemeClr val="accent1"/>
                </a:solidFill>
                <a:latin typeface="+mn-lt"/>
              </a:rPr>
              <a:t>Victoria</a:t>
            </a:r>
            <a:endParaRPr lang="en-US" dirty="0">
              <a:solidFill>
                <a:schemeClr val="accent1"/>
              </a:solidFill>
              <a:latin typeface="+mn-lt"/>
            </a:endParaRPr>
          </a:p>
        </p:txBody>
      </p:sp>
    </p:spTree>
    <p:extLst>
      <p:ext uri="{BB962C8B-B14F-4D97-AF65-F5344CB8AC3E}">
        <p14:creationId xmlns:p14="http://schemas.microsoft.com/office/powerpoint/2010/main" val="2337335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2C12F-EA23-FAC4-2D23-242B45501BFC}"/>
              </a:ext>
            </a:extLst>
          </p:cNvPr>
          <p:cNvSpPr>
            <a:spLocks noGrp="1"/>
          </p:cNvSpPr>
          <p:nvPr>
            <p:ph type="title"/>
          </p:nvPr>
        </p:nvSpPr>
        <p:spPr>
          <a:xfrm>
            <a:off x="7327343" y="2985863"/>
            <a:ext cx="5054266" cy="1196671"/>
          </a:xfrm>
        </p:spPr>
        <p:txBody>
          <a:bodyPr>
            <a:noAutofit/>
          </a:bodyPr>
          <a:lstStyle/>
          <a:p>
            <a:pPr algn="ctr"/>
            <a:r>
              <a:rPr lang="en-US" sz="4000" dirty="0">
                <a:latin typeface="Arial Rounded MT Bold" panose="020F0704030504030204" pitchFamily="34" charset="0"/>
              </a:rPr>
              <a:t>Recreation </a:t>
            </a:r>
            <a:r>
              <a:rPr lang="en-US" sz="4000" dirty="0" err="1">
                <a:latin typeface="Arial Rounded MT Bold" panose="020F0704030504030204" pitchFamily="34" charset="0"/>
              </a:rPr>
              <a:t>pROGRAMS</a:t>
            </a:r>
            <a:br>
              <a:rPr lang="en-US" sz="4000" dirty="0">
                <a:latin typeface="Arial Rounded MT Bold" panose="020F0704030504030204" pitchFamily="34" charset="0"/>
              </a:rPr>
            </a:br>
            <a:endParaRPr lang="en-US" sz="4000" dirty="0">
              <a:latin typeface="Arial Rounded MT Bold" panose="020F0704030504030204" pitchFamily="34" charset="0"/>
            </a:endParaRPr>
          </a:p>
        </p:txBody>
      </p:sp>
      <p:sp>
        <p:nvSpPr>
          <p:cNvPr id="3" name="Content Placeholder 2">
            <a:extLst>
              <a:ext uri="{FF2B5EF4-FFF2-40B4-BE49-F238E27FC236}">
                <a16:creationId xmlns:a16="http://schemas.microsoft.com/office/drawing/2014/main" id="{01B67E77-C192-E719-1DCF-4B3A53257197}"/>
              </a:ext>
            </a:extLst>
          </p:cNvPr>
          <p:cNvSpPr>
            <a:spLocks noGrp="1"/>
          </p:cNvSpPr>
          <p:nvPr>
            <p:ph idx="1"/>
          </p:nvPr>
        </p:nvSpPr>
        <p:spPr>
          <a:xfrm>
            <a:off x="917254" y="128362"/>
            <a:ext cx="2706479" cy="5715001"/>
          </a:xfrm>
        </p:spPr>
        <p:txBody>
          <a:bodyPr>
            <a:normAutofit/>
          </a:bodyPr>
          <a:lstStyle/>
          <a:p>
            <a:pPr marL="0" indent="0">
              <a:buNone/>
            </a:pPr>
            <a:r>
              <a:rPr lang="en-US" sz="2400" b="1" u="sng" dirty="0">
                <a:solidFill>
                  <a:schemeClr val="accent2"/>
                </a:solidFill>
                <a:latin typeface="Calibri" panose="020F0502020204030204" pitchFamily="34" charset="0"/>
                <a:cs typeface="Calibri" panose="020F0502020204030204" pitchFamily="34" charset="0"/>
              </a:rPr>
              <a:t>KICKAPOO KIDS CAMP</a:t>
            </a:r>
            <a:endParaRPr lang="en-US" sz="2400" dirty="0">
              <a:solidFill>
                <a:schemeClr val="accent2"/>
              </a:solidFill>
              <a:latin typeface="Calibri" panose="020F0502020204030204" pitchFamily="34" charset="0"/>
              <a:cs typeface="Calibri" panose="020F0502020204030204" pitchFamily="34" charset="0"/>
            </a:endParaRPr>
          </a:p>
          <a:p>
            <a:r>
              <a:rPr lang="en-US" sz="1700" dirty="0">
                <a:solidFill>
                  <a:schemeClr val="accent2"/>
                </a:solidFill>
                <a:latin typeface="Calibri" panose="020F0502020204030204" pitchFamily="34" charset="0"/>
                <a:cs typeface="Calibri" panose="020F0502020204030204" pitchFamily="34" charset="0"/>
              </a:rPr>
              <a:t>Camp is over. It truly went so fast. Yet so slow at the same time </a:t>
            </a:r>
            <a:r>
              <a:rPr lang="en-US" sz="1700" dirty="0" err="1">
                <a:solidFill>
                  <a:schemeClr val="accent2"/>
                </a:solidFill>
                <a:latin typeface="Calibri" panose="020F0502020204030204" pitchFamily="34" charset="0"/>
                <a:cs typeface="Calibri" panose="020F0502020204030204" pitchFamily="34" charset="0"/>
              </a:rPr>
              <a:t>haha</a:t>
            </a:r>
            <a:r>
              <a:rPr lang="en-US" sz="1700" dirty="0">
                <a:solidFill>
                  <a:schemeClr val="accent2"/>
                </a:solidFill>
                <a:latin typeface="Calibri" panose="020F0502020204030204" pitchFamily="34" charset="0"/>
                <a:cs typeface="Calibri" panose="020F0502020204030204" pitchFamily="34" charset="0"/>
              </a:rPr>
              <a:t>! We ended with our annual heart picture, the black tribe overnight, inflatables on the last day, and of course </a:t>
            </a:r>
            <a:r>
              <a:rPr lang="en-US" sz="1700" dirty="0" err="1">
                <a:solidFill>
                  <a:schemeClr val="accent2"/>
                </a:solidFill>
                <a:latin typeface="Calibri" panose="020F0502020204030204" pitchFamily="34" charset="0"/>
                <a:cs typeface="Calibri" panose="020F0502020204030204" pitchFamily="34" charset="0"/>
              </a:rPr>
              <a:t>Lickity</a:t>
            </a:r>
            <a:r>
              <a:rPr lang="en-US" sz="1700" dirty="0">
                <a:solidFill>
                  <a:schemeClr val="accent2"/>
                </a:solidFill>
                <a:latin typeface="Calibri" panose="020F0502020204030204" pitchFamily="34" charset="0"/>
                <a:cs typeface="Calibri" panose="020F0502020204030204" pitchFamily="34" charset="0"/>
              </a:rPr>
              <a:t> Slick! </a:t>
            </a:r>
          </a:p>
          <a:p>
            <a:r>
              <a:rPr lang="en-US" sz="1700" dirty="0">
                <a:solidFill>
                  <a:schemeClr val="accent2"/>
                </a:solidFill>
                <a:latin typeface="Calibri" panose="020F0502020204030204" pitchFamily="34" charset="0"/>
                <a:cs typeface="Calibri" panose="020F0502020204030204" pitchFamily="34" charset="0"/>
              </a:rPr>
              <a:t>Sign ups for KKC 2026 will be January 20</a:t>
            </a:r>
            <a:r>
              <a:rPr lang="en-US" sz="1700" baseline="30000" dirty="0">
                <a:solidFill>
                  <a:schemeClr val="accent2"/>
                </a:solidFill>
                <a:latin typeface="Calibri" panose="020F0502020204030204" pitchFamily="34" charset="0"/>
                <a:cs typeface="Calibri" panose="020F0502020204030204" pitchFamily="34" charset="0"/>
              </a:rPr>
              <a:t>th</a:t>
            </a:r>
            <a:r>
              <a:rPr lang="en-US" sz="1700" dirty="0">
                <a:solidFill>
                  <a:schemeClr val="accent2"/>
                </a:solidFill>
                <a:latin typeface="Calibri" panose="020F0502020204030204" pitchFamily="34" charset="0"/>
                <a:cs typeface="Calibri" panose="020F0502020204030204" pitchFamily="34" charset="0"/>
              </a:rPr>
              <a:t> 2026</a:t>
            </a:r>
            <a:r>
              <a:rPr lang="en-US" sz="1700" baseline="30000" dirty="0">
                <a:solidFill>
                  <a:schemeClr val="accent2"/>
                </a:solidFill>
                <a:latin typeface="Calibri" panose="020F0502020204030204" pitchFamily="34" charset="0"/>
                <a:cs typeface="Calibri" panose="020F0502020204030204" pitchFamily="34" charset="0"/>
              </a:rPr>
              <a:t>th</a:t>
            </a:r>
            <a:r>
              <a:rPr lang="en-US" sz="1700" dirty="0">
                <a:solidFill>
                  <a:schemeClr val="accent2"/>
                </a:solidFill>
                <a:latin typeface="Calibri" panose="020F0502020204030204" pitchFamily="34" charset="0"/>
                <a:cs typeface="Calibri" panose="020F0502020204030204" pitchFamily="34" charset="0"/>
              </a:rPr>
              <a:t> at 10:00 AM.</a:t>
            </a:r>
          </a:p>
        </p:txBody>
      </p:sp>
      <p:sp>
        <p:nvSpPr>
          <p:cNvPr id="4" name="Text Placeholder 3">
            <a:extLst>
              <a:ext uri="{FF2B5EF4-FFF2-40B4-BE49-F238E27FC236}">
                <a16:creationId xmlns:a16="http://schemas.microsoft.com/office/drawing/2014/main" id="{8FDAE7A2-8D7B-D71E-3BDD-C162F6DC4485}"/>
              </a:ext>
            </a:extLst>
          </p:cNvPr>
          <p:cNvSpPr>
            <a:spLocks noGrp="1"/>
          </p:cNvSpPr>
          <p:nvPr>
            <p:ph type="body" sz="half" idx="2"/>
          </p:nvPr>
        </p:nvSpPr>
        <p:spPr>
          <a:xfrm>
            <a:off x="8994378" y="5381351"/>
            <a:ext cx="3092115" cy="4164164"/>
          </a:xfrm>
        </p:spPr>
        <p:txBody>
          <a:bodyPr>
            <a:normAutofit/>
          </a:bodyPr>
          <a:lstStyle/>
          <a:p>
            <a:r>
              <a:rPr lang="en-US" sz="4400" dirty="0"/>
              <a:t>- Courtney  </a:t>
            </a:r>
          </a:p>
        </p:txBody>
      </p:sp>
      <p:pic>
        <p:nvPicPr>
          <p:cNvPr id="6" name="Picture 5">
            <a:extLst>
              <a:ext uri="{FF2B5EF4-FFF2-40B4-BE49-F238E27FC236}">
                <a16:creationId xmlns:a16="http://schemas.microsoft.com/office/drawing/2014/main" id="{42DF675F-D20C-460B-B123-22F13C2F8CD0}"/>
              </a:ext>
            </a:extLst>
          </p:cNvPr>
          <p:cNvPicPr>
            <a:picLocks noChangeAspect="1"/>
          </p:cNvPicPr>
          <p:nvPr/>
        </p:nvPicPr>
        <p:blipFill rotWithShape="1">
          <a:blip r:embed="rId2"/>
          <a:srcRect l="288" t="20741" r="1448" b="3334"/>
          <a:stretch/>
        </p:blipFill>
        <p:spPr>
          <a:xfrm>
            <a:off x="3623732" y="693535"/>
            <a:ext cx="3703611" cy="3815528"/>
          </a:xfrm>
          <a:prstGeom prst="rect">
            <a:avLst/>
          </a:prstGeom>
        </p:spPr>
      </p:pic>
      <p:pic>
        <p:nvPicPr>
          <p:cNvPr id="7" name="Picture 6">
            <a:extLst>
              <a:ext uri="{FF2B5EF4-FFF2-40B4-BE49-F238E27FC236}">
                <a16:creationId xmlns:a16="http://schemas.microsoft.com/office/drawing/2014/main" id="{8B7352F9-6B00-4A46-B6F6-42C5D23698C6}"/>
              </a:ext>
            </a:extLst>
          </p:cNvPr>
          <p:cNvPicPr>
            <a:picLocks noChangeAspect="1"/>
          </p:cNvPicPr>
          <p:nvPr/>
        </p:nvPicPr>
        <p:blipFill rotWithShape="1">
          <a:blip r:embed="rId3"/>
          <a:srcRect l="7937" t="25931" b="22963"/>
          <a:stretch/>
        </p:blipFill>
        <p:spPr>
          <a:xfrm>
            <a:off x="1080039" y="4617534"/>
            <a:ext cx="3457138" cy="1439332"/>
          </a:xfrm>
          <a:prstGeom prst="rect">
            <a:avLst/>
          </a:prstGeom>
        </p:spPr>
      </p:pic>
      <p:pic>
        <p:nvPicPr>
          <p:cNvPr id="8" name="Picture 7">
            <a:extLst>
              <a:ext uri="{FF2B5EF4-FFF2-40B4-BE49-F238E27FC236}">
                <a16:creationId xmlns:a16="http://schemas.microsoft.com/office/drawing/2014/main" id="{B559FCDB-F5E3-440F-899A-444293E9E320}"/>
              </a:ext>
            </a:extLst>
          </p:cNvPr>
          <p:cNvPicPr>
            <a:picLocks noChangeAspect="1"/>
          </p:cNvPicPr>
          <p:nvPr/>
        </p:nvPicPr>
        <p:blipFill rotWithShape="1">
          <a:blip r:embed="rId4"/>
          <a:srcRect l="5707" t="25679" r="14537" b="16790"/>
          <a:stretch/>
        </p:blipFill>
        <p:spPr>
          <a:xfrm>
            <a:off x="4537177" y="4617534"/>
            <a:ext cx="2660485" cy="1439332"/>
          </a:xfrm>
          <a:prstGeom prst="rect">
            <a:avLst/>
          </a:prstGeom>
        </p:spPr>
      </p:pic>
      <p:sp>
        <p:nvSpPr>
          <p:cNvPr id="9" name="TextBox 8">
            <a:extLst>
              <a:ext uri="{FF2B5EF4-FFF2-40B4-BE49-F238E27FC236}">
                <a16:creationId xmlns:a16="http://schemas.microsoft.com/office/drawing/2014/main" id="{A08D5816-6701-498B-BBF4-AAAE6D375D26}"/>
              </a:ext>
            </a:extLst>
          </p:cNvPr>
          <p:cNvSpPr txBox="1"/>
          <p:nvPr/>
        </p:nvSpPr>
        <p:spPr>
          <a:xfrm>
            <a:off x="1078295" y="6039204"/>
            <a:ext cx="5656729" cy="369332"/>
          </a:xfrm>
          <a:prstGeom prst="rect">
            <a:avLst/>
          </a:prstGeom>
          <a:noFill/>
        </p:spPr>
        <p:txBody>
          <a:bodyPr wrap="square" rtlCol="0">
            <a:spAutoFit/>
          </a:bodyPr>
          <a:lstStyle/>
          <a:p>
            <a:r>
              <a:rPr lang="en-US" b="1" dirty="0">
                <a:solidFill>
                  <a:srgbClr val="92D050"/>
                </a:solidFill>
                <a:latin typeface="Calibri" panose="020F0502020204030204" pitchFamily="34" charset="0"/>
                <a:ea typeface="Calibri" panose="020F0502020204030204" pitchFamily="34" charset="0"/>
                <a:cs typeface="Calibri" panose="020F0502020204030204" pitchFamily="34" charset="0"/>
              </a:rPr>
              <a:t>Black Tribe Overnight midnight swim with glow sticks! </a:t>
            </a:r>
          </a:p>
        </p:txBody>
      </p:sp>
      <p:sp>
        <p:nvSpPr>
          <p:cNvPr id="11" name="Arrow: Bent-Up 10">
            <a:extLst>
              <a:ext uri="{FF2B5EF4-FFF2-40B4-BE49-F238E27FC236}">
                <a16:creationId xmlns:a16="http://schemas.microsoft.com/office/drawing/2014/main" id="{0CB19FD6-503C-4BB9-9965-ED95B39C1C0A}"/>
              </a:ext>
            </a:extLst>
          </p:cNvPr>
          <p:cNvSpPr/>
          <p:nvPr/>
        </p:nvSpPr>
        <p:spPr>
          <a:xfrm>
            <a:off x="6332360" y="6087533"/>
            <a:ext cx="635708" cy="228600"/>
          </a:xfrm>
          <a:prstGeom prst="bentUp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00B050"/>
                </a:solidFill>
              </a:ln>
              <a:solidFill>
                <a:srgbClr val="92D050"/>
              </a:solidFill>
            </a:endParaRPr>
          </a:p>
        </p:txBody>
      </p:sp>
    </p:spTree>
    <p:extLst>
      <p:ext uri="{BB962C8B-B14F-4D97-AF65-F5344CB8AC3E}">
        <p14:creationId xmlns:p14="http://schemas.microsoft.com/office/powerpoint/2010/main" val="2748022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2C12F-EA23-FAC4-2D23-242B45501BFC}"/>
              </a:ext>
            </a:extLst>
          </p:cNvPr>
          <p:cNvSpPr>
            <a:spLocks noGrp="1"/>
          </p:cNvSpPr>
          <p:nvPr>
            <p:ph type="title"/>
          </p:nvPr>
        </p:nvSpPr>
        <p:spPr>
          <a:xfrm>
            <a:off x="7344276" y="2232329"/>
            <a:ext cx="5054266" cy="1196671"/>
          </a:xfrm>
        </p:spPr>
        <p:txBody>
          <a:bodyPr>
            <a:noAutofit/>
          </a:bodyPr>
          <a:lstStyle/>
          <a:p>
            <a:pPr algn="ctr"/>
            <a:r>
              <a:rPr lang="en-US" sz="4000" dirty="0">
                <a:latin typeface="Arial Rounded MT Bold" panose="020F0704030504030204" pitchFamily="34" charset="0"/>
              </a:rPr>
              <a:t>Recreation </a:t>
            </a:r>
            <a:r>
              <a:rPr lang="en-US" sz="4000" dirty="0" err="1">
                <a:latin typeface="Arial Rounded MT Bold" panose="020F0704030504030204" pitchFamily="34" charset="0"/>
              </a:rPr>
              <a:t>pROGRAMS</a:t>
            </a:r>
            <a:br>
              <a:rPr lang="en-US" sz="4000" dirty="0">
                <a:latin typeface="Arial Rounded MT Bold" panose="020F0704030504030204" pitchFamily="34" charset="0"/>
              </a:rPr>
            </a:br>
            <a:r>
              <a:rPr lang="en-US" sz="4000" dirty="0">
                <a:latin typeface="Arial Rounded MT Bold" panose="020F0704030504030204" pitchFamily="34" charset="0"/>
              </a:rPr>
              <a:t>CONTINUED  </a:t>
            </a:r>
          </a:p>
        </p:txBody>
      </p:sp>
      <p:sp>
        <p:nvSpPr>
          <p:cNvPr id="3" name="Content Placeholder 2">
            <a:extLst>
              <a:ext uri="{FF2B5EF4-FFF2-40B4-BE49-F238E27FC236}">
                <a16:creationId xmlns:a16="http://schemas.microsoft.com/office/drawing/2014/main" id="{01B67E77-C192-E719-1DCF-4B3A53257197}"/>
              </a:ext>
            </a:extLst>
          </p:cNvPr>
          <p:cNvSpPr>
            <a:spLocks noGrp="1"/>
          </p:cNvSpPr>
          <p:nvPr>
            <p:ph idx="1"/>
          </p:nvPr>
        </p:nvSpPr>
        <p:spPr>
          <a:xfrm>
            <a:off x="989450" y="238874"/>
            <a:ext cx="6214238" cy="6201834"/>
          </a:xfrm>
        </p:spPr>
        <p:txBody>
          <a:bodyPr>
            <a:normAutofit fontScale="92500" lnSpcReduction="10000"/>
          </a:bodyPr>
          <a:lstStyle/>
          <a:p>
            <a:pPr marL="0" indent="0">
              <a:buNone/>
            </a:pPr>
            <a:r>
              <a:rPr lang="en-US" sz="2600" b="1" u="sng" dirty="0">
                <a:solidFill>
                  <a:schemeClr val="accent2"/>
                </a:solidFill>
                <a:latin typeface="Calibri" panose="020F0502020204030204" pitchFamily="34" charset="0"/>
                <a:cs typeface="Calibri" panose="020F0502020204030204" pitchFamily="34" charset="0"/>
              </a:rPr>
              <a:t>COMMUNITY GARDEN </a:t>
            </a:r>
            <a:endParaRPr lang="en-US" sz="2600" dirty="0">
              <a:solidFill>
                <a:schemeClr val="accent2"/>
              </a:solidFill>
              <a:latin typeface="Calibri" panose="020F0502020204030204" pitchFamily="34" charset="0"/>
              <a:cs typeface="Calibri" panose="020F0502020204030204" pitchFamily="34" charset="0"/>
            </a:endParaRPr>
          </a:p>
          <a:p>
            <a:r>
              <a:rPr lang="en-US" sz="1900" dirty="0">
                <a:solidFill>
                  <a:schemeClr val="accent2"/>
                </a:solidFill>
                <a:latin typeface="Calibri" panose="020F0502020204030204" pitchFamily="34" charset="0"/>
                <a:cs typeface="Calibri" panose="020F0502020204030204" pitchFamily="34" charset="0"/>
              </a:rPr>
              <a:t>Still working with the maintenance team and checking on the gardeners to keep their beds clean. We have only went through four hoses this summer so far!</a:t>
            </a:r>
            <a:endParaRPr lang="en-US" sz="1300" dirty="0">
              <a:solidFill>
                <a:schemeClr val="accent2"/>
              </a:solidFill>
              <a:latin typeface="Calibri" panose="020F0502020204030204" pitchFamily="34" charset="0"/>
              <a:cs typeface="Calibri" panose="020F0502020204030204" pitchFamily="34" charset="0"/>
            </a:endParaRPr>
          </a:p>
          <a:p>
            <a:pPr marL="0" lvl="0" indent="0">
              <a:buNone/>
            </a:pPr>
            <a:r>
              <a:rPr lang="en-US" sz="2600" b="1" u="sng" dirty="0">
                <a:solidFill>
                  <a:schemeClr val="accent2"/>
                </a:solidFill>
                <a:latin typeface="Calibri" panose="020F0502020204030204" pitchFamily="34" charset="0"/>
                <a:cs typeface="Calibri" panose="020F0502020204030204" pitchFamily="34" charset="0"/>
              </a:rPr>
              <a:t>OUR TOWN PLAYERS</a:t>
            </a:r>
          </a:p>
          <a:p>
            <a:r>
              <a:rPr lang="en-US" sz="1700" dirty="0">
                <a:solidFill>
                  <a:schemeClr val="accent2"/>
                </a:solidFill>
                <a:latin typeface="Calibri" panose="020F0502020204030204" pitchFamily="34" charset="0"/>
                <a:cs typeface="Calibri" panose="020F0502020204030204" pitchFamily="34" charset="0"/>
              </a:rPr>
              <a:t>Our meeting about the utilization of the AAC went well. We have put standards and new guidelines in place for them and their performances. We are also asking for a calendar of all shows so we can make sure there is clear communication between OTP, us, and the Active Adult Center ladies. </a:t>
            </a:r>
          </a:p>
          <a:p>
            <a:pPr marL="0" indent="0">
              <a:buNone/>
            </a:pPr>
            <a:r>
              <a:rPr lang="en-US" sz="2600" b="1" u="sng" dirty="0">
                <a:solidFill>
                  <a:schemeClr val="accent2"/>
                </a:solidFill>
                <a:latin typeface="Calibri" panose="020F0502020204030204" pitchFamily="34" charset="0"/>
                <a:cs typeface="Calibri" panose="020F0502020204030204" pitchFamily="34" charset="0"/>
              </a:rPr>
              <a:t>PROGRAMMING AT THE CARC</a:t>
            </a:r>
          </a:p>
          <a:p>
            <a:r>
              <a:rPr lang="en-US" sz="1900" dirty="0">
                <a:solidFill>
                  <a:schemeClr val="accent2"/>
                </a:solidFill>
                <a:latin typeface="Calibri" panose="020F0502020204030204" pitchFamily="34" charset="0"/>
                <a:cs typeface="Calibri" panose="020F0502020204030204" pitchFamily="34" charset="0"/>
              </a:rPr>
              <a:t>Planning all of the fall and holiday themed classes for the new Fun Guide. Working with Nick and Holly to make sure we are expanding and offering as many classes as we can! </a:t>
            </a:r>
          </a:p>
          <a:p>
            <a:pPr marL="0" indent="0">
              <a:buNone/>
            </a:pPr>
            <a:r>
              <a:rPr lang="en-US" sz="2600" b="1" u="sng" dirty="0">
                <a:solidFill>
                  <a:schemeClr val="accent2"/>
                </a:solidFill>
                <a:latin typeface="Calibri" panose="020F0502020204030204" pitchFamily="34" charset="0"/>
                <a:cs typeface="Calibri" panose="020F0502020204030204" pitchFamily="34" charset="0"/>
              </a:rPr>
              <a:t>BACK TO SCHOOL MOVIE NIGHT </a:t>
            </a:r>
          </a:p>
          <a:p>
            <a:r>
              <a:rPr lang="en-US" sz="1900" dirty="0">
                <a:solidFill>
                  <a:schemeClr val="accent2"/>
                </a:solidFill>
                <a:latin typeface="Calibri" panose="020F0502020204030204" pitchFamily="34" charset="0"/>
                <a:cs typeface="Calibri" panose="020F0502020204030204" pitchFamily="34" charset="0"/>
              </a:rPr>
              <a:t>We had over 1,400 people at this event!! So many people have reached out asking if this will be an annual thing. The crafts, dunk tanks (with teachers and principals), and games for school prizes were a HUGE hit! </a:t>
            </a:r>
          </a:p>
          <a:p>
            <a:pPr marL="0" indent="0">
              <a:buNone/>
            </a:pPr>
            <a:endParaRPr lang="en-US" sz="1800" dirty="0">
              <a:solidFill>
                <a:schemeClr val="accent2"/>
              </a:solidFill>
              <a:latin typeface="Calibri" panose="020F0502020204030204" pitchFamily="34" charset="0"/>
              <a:cs typeface="Calibri" panose="020F0502020204030204" pitchFamily="34" charset="0"/>
            </a:endParaRPr>
          </a:p>
          <a:p>
            <a:pPr lvl="1"/>
            <a:endParaRPr lang="en-US" sz="800" dirty="0">
              <a:solidFill>
                <a:schemeClr val="accent2"/>
              </a:solidFill>
              <a:latin typeface="Calibri" panose="020F0502020204030204" pitchFamily="34" charset="0"/>
              <a:cs typeface="Calibri" panose="020F0502020204030204" pitchFamily="34" charset="0"/>
            </a:endParaRPr>
          </a:p>
          <a:p>
            <a:pPr marL="0" indent="0">
              <a:buNone/>
            </a:pPr>
            <a:endParaRPr lang="en-US" sz="1800" dirty="0">
              <a:solidFill>
                <a:schemeClr val="accent2"/>
              </a:solidFill>
              <a:latin typeface="Calibri" panose="020F0502020204030204" pitchFamily="34" charset="0"/>
              <a:cs typeface="Calibri" panose="020F0502020204030204" pitchFamily="34" charset="0"/>
            </a:endParaRPr>
          </a:p>
          <a:p>
            <a:pPr lvl="1"/>
            <a:endParaRPr lang="en-US" sz="800" dirty="0">
              <a:solidFill>
                <a:schemeClr val="accent2"/>
              </a:solidFill>
              <a:latin typeface="Calibri" panose="020F0502020204030204" pitchFamily="34" charset="0"/>
              <a:cs typeface="Calibri" panose="020F0502020204030204" pitchFamily="34" charset="0"/>
            </a:endParaRPr>
          </a:p>
          <a:p>
            <a:pPr lvl="1"/>
            <a:endParaRPr lang="en-US" sz="800" dirty="0">
              <a:solidFill>
                <a:schemeClr val="accent2"/>
              </a:solidFill>
              <a:latin typeface="Calibri" panose="020F0502020204030204" pitchFamily="34" charset="0"/>
              <a:cs typeface="Calibri" panose="020F0502020204030204" pitchFamily="34" charset="0"/>
            </a:endParaRPr>
          </a:p>
        </p:txBody>
      </p:sp>
      <p:sp>
        <p:nvSpPr>
          <p:cNvPr id="4" name="Text Placeholder 3">
            <a:extLst>
              <a:ext uri="{FF2B5EF4-FFF2-40B4-BE49-F238E27FC236}">
                <a16:creationId xmlns:a16="http://schemas.microsoft.com/office/drawing/2014/main" id="{8FDAE7A2-8D7B-D71E-3BDD-C162F6DC4485}"/>
              </a:ext>
            </a:extLst>
          </p:cNvPr>
          <p:cNvSpPr>
            <a:spLocks noGrp="1"/>
          </p:cNvSpPr>
          <p:nvPr>
            <p:ph type="body" sz="half" idx="2"/>
          </p:nvPr>
        </p:nvSpPr>
        <p:spPr>
          <a:xfrm>
            <a:off x="8994378" y="5381351"/>
            <a:ext cx="3092115" cy="4164164"/>
          </a:xfrm>
        </p:spPr>
        <p:txBody>
          <a:bodyPr>
            <a:normAutofit/>
          </a:bodyPr>
          <a:lstStyle/>
          <a:p>
            <a:r>
              <a:rPr lang="en-US" sz="4400" dirty="0"/>
              <a:t>- Courtney  </a:t>
            </a:r>
          </a:p>
        </p:txBody>
      </p:sp>
    </p:spTree>
    <p:extLst>
      <p:ext uri="{BB962C8B-B14F-4D97-AF65-F5344CB8AC3E}">
        <p14:creationId xmlns:p14="http://schemas.microsoft.com/office/powerpoint/2010/main" val="1472421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DE8-F389-618D-4D00-070ADF5D5C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C2EDF3-087F-3420-580E-0C5382CF4198}"/>
              </a:ext>
            </a:extLst>
          </p:cNvPr>
          <p:cNvSpPr>
            <a:spLocks noGrp="1"/>
          </p:cNvSpPr>
          <p:nvPr>
            <p:ph type="title"/>
          </p:nvPr>
        </p:nvSpPr>
        <p:spPr>
          <a:xfrm>
            <a:off x="7616652" y="457199"/>
            <a:ext cx="4575348" cy="2426678"/>
          </a:xfrm>
        </p:spPr>
        <p:txBody>
          <a:bodyPr>
            <a:noAutofit/>
          </a:bodyPr>
          <a:lstStyle/>
          <a:p>
            <a:r>
              <a:rPr lang="en-US" sz="3800" dirty="0">
                <a:latin typeface="Arial Rounded MT Bold" panose="020F0704030504030204" pitchFamily="34" charset="77"/>
              </a:rPr>
              <a:t>Community events</a:t>
            </a:r>
          </a:p>
        </p:txBody>
      </p:sp>
      <p:sp>
        <p:nvSpPr>
          <p:cNvPr id="3" name="Content Placeholder 2">
            <a:extLst>
              <a:ext uri="{FF2B5EF4-FFF2-40B4-BE49-F238E27FC236}">
                <a16:creationId xmlns:a16="http://schemas.microsoft.com/office/drawing/2014/main" id="{A2BBF703-B9B9-8428-9401-5C11E213F2AC}"/>
              </a:ext>
            </a:extLst>
          </p:cNvPr>
          <p:cNvSpPr>
            <a:spLocks noGrp="1"/>
          </p:cNvSpPr>
          <p:nvPr>
            <p:ph idx="1"/>
          </p:nvPr>
        </p:nvSpPr>
        <p:spPr>
          <a:xfrm>
            <a:off x="461511" y="263769"/>
            <a:ext cx="6753205" cy="5240216"/>
          </a:xfrm>
        </p:spPr>
        <p:txBody>
          <a:bodyPr>
            <a:noAutofit/>
          </a:bodyPr>
          <a:lstStyle/>
          <a:p>
            <a:pPr marL="0" indent="0">
              <a:buNone/>
            </a:pPr>
            <a:r>
              <a:rPr lang="en-US" sz="1400" b="1" u="sng" dirty="0"/>
              <a:t>PROGRAMMING:</a:t>
            </a:r>
            <a:endParaRPr lang="en-US" sz="1400" dirty="0"/>
          </a:p>
          <a:p>
            <a:pPr>
              <a:lnSpc>
                <a:spcPct val="100000"/>
              </a:lnSpc>
              <a:spcBef>
                <a:spcPts val="500"/>
              </a:spcBef>
            </a:pPr>
            <a:r>
              <a:rPr lang="en-US" sz="1000" dirty="0"/>
              <a:t>It has been a super-hot summer!  July was fun with the Movie Series:  Girls Night Out event.  Small Town Girl Boutique brought their trucker hat bar, Franklin Jewelers brought their permanent jewelry and The Hope Gallery brought a flower bar.  All three groups were pleased with their sales and were so happy to have the exposure.  Along with these, we had a few food trucks, a photo booth and some crafts.  The movie was “10 Things I Hate About You.”  We had a great crowd and are looking forward to planning something similar next summer but maybe for adult couples.  </a:t>
            </a:r>
          </a:p>
          <a:p>
            <a:pPr>
              <a:lnSpc>
                <a:spcPct val="100000"/>
              </a:lnSpc>
              <a:spcBef>
                <a:spcPts val="500"/>
              </a:spcBef>
            </a:pPr>
            <a:r>
              <a:rPr lang="en-US" sz="1000" dirty="0"/>
              <a:t>We finished off Zumba inside the Recreation Center because it was too hot outside.  </a:t>
            </a:r>
          </a:p>
          <a:p>
            <a:pPr>
              <a:lnSpc>
                <a:spcPct val="100000"/>
              </a:lnSpc>
              <a:spcBef>
                <a:spcPts val="500"/>
              </a:spcBef>
            </a:pPr>
            <a:r>
              <a:rPr lang="en-US" sz="1000" dirty="0"/>
              <a:t>We had to find another ACDC tribute band in a few days because the original band (21 Gun Salute) was coming from Canada.  They were unable to get their VISA but we got lucky and found a band from Cleveland, OH and they were amazing.  We had 4,800 people at the concert.  It was a different crowd with a lot of people new to the venue so hopefully we will have some returners from that group.</a:t>
            </a:r>
          </a:p>
          <a:p>
            <a:pPr marL="0" indent="0">
              <a:lnSpc>
                <a:spcPct val="100000"/>
              </a:lnSpc>
              <a:spcBef>
                <a:spcPts val="500"/>
              </a:spcBef>
              <a:buNone/>
            </a:pPr>
            <a:endParaRPr lang="en-US" sz="1000" dirty="0"/>
          </a:p>
          <a:p>
            <a:pPr marL="0" indent="0">
              <a:buNone/>
            </a:pPr>
            <a:r>
              <a:rPr lang="en-US" sz="1400" b="1" u="sng" dirty="0"/>
              <a:t>HERE IS A LIST OF UPCOMING EVENTS:</a:t>
            </a:r>
          </a:p>
          <a:p>
            <a:pPr marL="0" lvl="0" indent="0">
              <a:lnSpc>
                <a:spcPct val="100000"/>
              </a:lnSpc>
              <a:spcBef>
                <a:spcPts val="100"/>
              </a:spcBef>
              <a:buNone/>
            </a:pPr>
            <a:r>
              <a:rPr lang="en-US" sz="1000" b="1" dirty="0"/>
              <a:t>Friday, Aug 22 		</a:t>
            </a:r>
            <a:r>
              <a:rPr lang="en-US" sz="1000" dirty="0"/>
              <a:t>Arts @ the Amp: Cruise In 		4:00-10:00pm</a:t>
            </a:r>
          </a:p>
          <a:p>
            <a:pPr marL="0" lvl="0" indent="0">
              <a:lnSpc>
                <a:spcPct val="100000"/>
              </a:lnSpc>
              <a:spcBef>
                <a:spcPts val="100"/>
              </a:spcBef>
              <a:buNone/>
            </a:pPr>
            <a:r>
              <a:rPr lang="en-US" sz="1000" dirty="0"/>
              <a:t>		Franklin Folk Project (small concert)	6:00-8:00pm</a:t>
            </a:r>
          </a:p>
          <a:p>
            <a:pPr marL="0" lvl="0" indent="0">
              <a:lnSpc>
                <a:spcPct val="100000"/>
              </a:lnSpc>
              <a:spcBef>
                <a:spcPts val="100"/>
              </a:spcBef>
              <a:buNone/>
            </a:pPr>
            <a:r>
              <a:rPr lang="en-US" sz="1000" b="1" dirty="0"/>
              <a:t>Saturday, Aug 23</a:t>
            </a:r>
            <a:r>
              <a:rPr lang="en-US" sz="1000" dirty="0"/>
              <a:t> 	Concert: VINTAGE		5:30-10:00pm</a:t>
            </a:r>
          </a:p>
          <a:p>
            <a:pPr marL="0" lvl="0" indent="0">
              <a:lnSpc>
                <a:spcPct val="100000"/>
              </a:lnSpc>
              <a:spcBef>
                <a:spcPts val="100"/>
              </a:spcBef>
              <a:buNone/>
            </a:pPr>
            <a:r>
              <a:rPr lang="en-US" sz="1000" b="1" dirty="0"/>
              <a:t>Friday, Sept 5</a:t>
            </a:r>
            <a:r>
              <a:rPr lang="en-US" sz="1000" dirty="0"/>
              <a:t>	      	Arts @ the Amp:  Cruise In	 	4:00-10:00pm</a:t>
            </a:r>
          </a:p>
          <a:p>
            <a:pPr marL="0" indent="0">
              <a:lnSpc>
                <a:spcPct val="100000"/>
              </a:lnSpc>
              <a:spcBef>
                <a:spcPts val="100"/>
              </a:spcBef>
              <a:buNone/>
            </a:pPr>
            <a:r>
              <a:rPr lang="en-US" sz="1000" dirty="0"/>
              <a:t>	      	The Happy Enchiladas (small concert)</a:t>
            </a:r>
          </a:p>
          <a:p>
            <a:pPr marL="0" lvl="0" indent="0">
              <a:lnSpc>
                <a:spcPct val="100000"/>
              </a:lnSpc>
              <a:spcBef>
                <a:spcPts val="100"/>
              </a:spcBef>
              <a:buNone/>
            </a:pPr>
            <a:r>
              <a:rPr lang="en-US" sz="1000" b="1" dirty="0"/>
              <a:t>Sunday, Sept 7</a:t>
            </a:r>
            <a:r>
              <a:rPr lang="en-US" sz="1000" dirty="0"/>
              <a:t>	      	Arts @ the Amp:  Franklin Community Band	6:00pm</a:t>
            </a:r>
          </a:p>
          <a:p>
            <a:pPr marL="0" lvl="0" indent="0">
              <a:lnSpc>
                <a:spcPct val="100000"/>
              </a:lnSpc>
              <a:spcBef>
                <a:spcPts val="100"/>
              </a:spcBef>
              <a:buNone/>
            </a:pPr>
            <a:r>
              <a:rPr lang="en-US" sz="1000" dirty="0"/>
              <a:t>		&amp; Ice Cream Social</a:t>
            </a:r>
          </a:p>
          <a:p>
            <a:pPr marL="0" lvl="0" indent="0">
              <a:lnSpc>
                <a:spcPct val="100000"/>
              </a:lnSpc>
              <a:spcBef>
                <a:spcPts val="100"/>
              </a:spcBef>
              <a:buNone/>
            </a:pPr>
            <a:r>
              <a:rPr lang="en-US" sz="1000" b="1" dirty="0"/>
              <a:t>Friday, Sept 12	     	</a:t>
            </a:r>
            <a:r>
              <a:rPr lang="en-US" sz="1000" dirty="0"/>
              <a:t>Concert:  Elvis Through the Years		7:00-10:00pm</a:t>
            </a:r>
          </a:p>
          <a:p>
            <a:pPr marL="0" lvl="0" indent="0">
              <a:lnSpc>
                <a:spcPct val="100000"/>
              </a:lnSpc>
              <a:spcBef>
                <a:spcPts val="100"/>
              </a:spcBef>
              <a:buNone/>
            </a:pPr>
            <a:r>
              <a:rPr lang="en-US" sz="1000" b="1" dirty="0"/>
              <a:t>Saturday, Sept 27</a:t>
            </a:r>
            <a:r>
              <a:rPr lang="en-US" sz="1000" dirty="0"/>
              <a:t>	 Fall Festival			10:00am-10:00pm</a:t>
            </a:r>
          </a:p>
          <a:p>
            <a:pPr marL="0" indent="0">
              <a:spcBef>
                <a:spcPts val="1300"/>
              </a:spcBef>
              <a:buNone/>
            </a:pPr>
            <a:r>
              <a:rPr lang="en-US" sz="1000" dirty="0"/>
              <a:t>Planning for 2026 is happening already.  We are looking at potential bands and events for the year.  One thing we are planning for is the 250</a:t>
            </a:r>
            <a:r>
              <a:rPr lang="en-US" sz="1000" baseline="30000" dirty="0"/>
              <a:t>th</a:t>
            </a:r>
            <a:r>
              <a:rPr lang="en-US" sz="1000" dirty="0"/>
              <a:t> Birthday of the USA.  We are going to add some things to our Firecracker Festival to help celebrate.  </a:t>
            </a:r>
          </a:p>
          <a:p>
            <a:pPr marL="0" indent="0">
              <a:spcBef>
                <a:spcPts val="1300"/>
              </a:spcBef>
              <a:buNone/>
            </a:pPr>
            <a:r>
              <a:rPr lang="en-US" sz="1400" b="1" u="sng" dirty="0"/>
              <a:t>CONCESSIONS</a:t>
            </a:r>
            <a:endParaRPr lang="en-US" sz="1400" dirty="0"/>
          </a:p>
          <a:p>
            <a:pPr marL="0" indent="0">
              <a:buNone/>
            </a:pPr>
            <a:r>
              <a:rPr lang="en-US" sz="1000" dirty="0"/>
              <a:t>We are winding down the concessions season when the pool closes on Sunday, August 31</a:t>
            </a:r>
            <a:r>
              <a:rPr lang="en-US" sz="1000" baseline="30000" dirty="0"/>
              <a:t>st</a:t>
            </a:r>
            <a:r>
              <a:rPr lang="en-US" sz="1000" dirty="0"/>
              <a:t>.  It has been a busy season!</a:t>
            </a:r>
          </a:p>
          <a:p>
            <a:pPr marL="0" indent="0">
              <a:spcBef>
                <a:spcPts val="1300"/>
              </a:spcBef>
              <a:buNone/>
            </a:pPr>
            <a:r>
              <a:rPr lang="en-US" sz="1400" b="1" u="sng" dirty="0"/>
              <a:t>SPONSORSHIPS AND GRANTS:</a:t>
            </a:r>
            <a:endParaRPr lang="en-US" sz="1400" dirty="0"/>
          </a:p>
          <a:p>
            <a:pPr marL="0" indent="0">
              <a:buNone/>
            </a:pPr>
            <a:r>
              <a:rPr lang="en-US" sz="1000" dirty="0"/>
              <a:t>We continue to search for sponsors are a fortunate to add new one this month.  Below are the sponsors we have secured so far.  Please let me know if you have anyone we should contact.  We will actively seek 2026 sponsors by mid-September or early October.</a:t>
            </a:r>
          </a:p>
        </p:txBody>
      </p:sp>
      <p:sp>
        <p:nvSpPr>
          <p:cNvPr id="4" name="Text Placeholder 3">
            <a:extLst>
              <a:ext uri="{FF2B5EF4-FFF2-40B4-BE49-F238E27FC236}">
                <a16:creationId xmlns:a16="http://schemas.microsoft.com/office/drawing/2014/main" id="{D3F87A51-8B14-D9D8-35F4-52D7654BE72E}"/>
              </a:ext>
            </a:extLst>
          </p:cNvPr>
          <p:cNvSpPr>
            <a:spLocks noGrp="1"/>
          </p:cNvSpPr>
          <p:nvPr>
            <p:ph type="body" sz="half" idx="2"/>
          </p:nvPr>
        </p:nvSpPr>
        <p:spPr>
          <a:xfrm>
            <a:off x="7845515" y="3974124"/>
            <a:ext cx="3092115" cy="1082291"/>
          </a:xfrm>
        </p:spPr>
        <p:txBody>
          <a:bodyPr>
            <a:normAutofit/>
          </a:bodyPr>
          <a:lstStyle/>
          <a:p>
            <a:r>
              <a:rPr lang="en-US" sz="4400" dirty="0"/>
              <a:t>- Holly</a:t>
            </a:r>
          </a:p>
        </p:txBody>
      </p:sp>
    </p:spTree>
    <p:extLst>
      <p:ext uri="{BB962C8B-B14F-4D97-AF65-F5344CB8AC3E}">
        <p14:creationId xmlns:p14="http://schemas.microsoft.com/office/powerpoint/2010/main" val="3154088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2D4DC-D468-6337-DE85-7790D31D67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96E5B4-B6FC-6E1E-D466-66230F5BABCC}"/>
              </a:ext>
            </a:extLst>
          </p:cNvPr>
          <p:cNvSpPr>
            <a:spLocks noGrp="1"/>
          </p:cNvSpPr>
          <p:nvPr>
            <p:ph type="title"/>
          </p:nvPr>
        </p:nvSpPr>
        <p:spPr>
          <a:xfrm>
            <a:off x="7616652" y="457199"/>
            <a:ext cx="4575348" cy="2426678"/>
          </a:xfrm>
        </p:spPr>
        <p:txBody>
          <a:bodyPr>
            <a:noAutofit/>
          </a:bodyPr>
          <a:lstStyle/>
          <a:p>
            <a:r>
              <a:rPr lang="en-US" sz="3800" dirty="0">
                <a:latin typeface="Arial Rounded MT Bold" panose="020F0704030504030204" pitchFamily="34" charset="77"/>
              </a:rPr>
              <a:t>Community events</a:t>
            </a:r>
          </a:p>
        </p:txBody>
      </p:sp>
      <p:sp>
        <p:nvSpPr>
          <p:cNvPr id="3" name="Content Placeholder 2">
            <a:extLst>
              <a:ext uri="{FF2B5EF4-FFF2-40B4-BE49-F238E27FC236}">
                <a16:creationId xmlns:a16="http://schemas.microsoft.com/office/drawing/2014/main" id="{F020DDE8-99C6-8E9E-BC0C-3F7DF1F4256A}"/>
              </a:ext>
            </a:extLst>
          </p:cNvPr>
          <p:cNvSpPr>
            <a:spLocks noGrp="1"/>
          </p:cNvSpPr>
          <p:nvPr>
            <p:ph idx="1"/>
          </p:nvPr>
        </p:nvSpPr>
        <p:spPr>
          <a:xfrm>
            <a:off x="461512" y="143189"/>
            <a:ext cx="3884974" cy="5240216"/>
          </a:xfrm>
        </p:spPr>
        <p:txBody>
          <a:bodyPr>
            <a:noAutofit/>
          </a:bodyPr>
          <a:lstStyle/>
          <a:p>
            <a:pPr marL="0" indent="0">
              <a:spcBef>
                <a:spcPts val="0"/>
              </a:spcBef>
              <a:buNone/>
            </a:pPr>
            <a:r>
              <a:rPr lang="en-US" sz="1400" b="1" u="sng" dirty="0">
                <a:latin typeface="Arial Rounded MT Bold" panose="020F0704030504030204" pitchFamily="34" charset="77"/>
              </a:rPr>
              <a:t>SPONSOR LIST FOR 2025</a:t>
            </a:r>
            <a:endParaRPr lang="en-US" sz="1400" dirty="0">
              <a:latin typeface="Arial Rounded MT Bold" panose="020F0704030504030204" pitchFamily="34" charset="77"/>
            </a:endParaRPr>
          </a:p>
          <a:p>
            <a:pPr marL="0" indent="0">
              <a:spcBef>
                <a:spcPts val="600"/>
              </a:spcBef>
              <a:buNone/>
            </a:pPr>
            <a:r>
              <a:rPr lang="en-US" sz="1200" b="1" u="sng" dirty="0"/>
              <a:t>Concert Series:</a:t>
            </a:r>
            <a:endParaRPr lang="en-US" sz="1200" u="sng" dirty="0"/>
          </a:p>
          <a:p>
            <a:pPr lvl="0">
              <a:lnSpc>
                <a:spcPct val="100000"/>
              </a:lnSpc>
              <a:spcBef>
                <a:spcPts val="0"/>
              </a:spcBef>
            </a:pPr>
            <a:r>
              <a:rPr lang="en-US" sz="1100" dirty="0"/>
              <a:t>Festival Country Indiana, Title Sponsor ($10,000)</a:t>
            </a:r>
          </a:p>
          <a:p>
            <a:pPr lvl="0">
              <a:lnSpc>
                <a:spcPct val="100000"/>
              </a:lnSpc>
              <a:spcBef>
                <a:spcPts val="0"/>
              </a:spcBef>
            </a:pPr>
            <a:r>
              <a:rPr lang="en-US" sz="1100" dirty="0"/>
              <a:t>Earl Gray &amp; Sons, Beer &amp; Wine Garden Sponsor ($7,500)  </a:t>
            </a:r>
          </a:p>
          <a:p>
            <a:pPr lvl="0">
              <a:lnSpc>
                <a:spcPct val="100000"/>
              </a:lnSpc>
              <a:spcBef>
                <a:spcPts val="0"/>
              </a:spcBef>
            </a:pPr>
            <a:r>
              <a:rPr lang="en-US" sz="1100" dirty="0"/>
              <a:t>Compass Park, Gold Sponsor ($5,000)</a:t>
            </a:r>
          </a:p>
          <a:p>
            <a:pPr lvl="0">
              <a:lnSpc>
                <a:spcPct val="100000"/>
              </a:lnSpc>
              <a:spcBef>
                <a:spcPts val="0"/>
              </a:spcBef>
            </a:pPr>
            <a:r>
              <a:rPr lang="en-US" sz="1100" dirty="0"/>
              <a:t>Franklin Jewelers, Gold Sponsor ($5,000) </a:t>
            </a:r>
          </a:p>
          <a:p>
            <a:pPr lvl="0">
              <a:lnSpc>
                <a:spcPct val="100000"/>
              </a:lnSpc>
              <a:spcBef>
                <a:spcPts val="0"/>
              </a:spcBef>
            </a:pPr>
            <a:r>
              <a:rPr lang="en-US" sz="1100" dirty="0"/>
              <a:t>Huston Electric ($5,000 In Kind) </a:t>
            </a:r>
          </a:p>
          <a:p>
            <a:pPr lvl="0">
              <a:lnSpc>
                <a:spcPct val="100000"/>
              </a:lnSpc>
              <a:spcBef>
                <a:spcPts val="0"/>
              </a:spcBef>
            </a:pPr>
            <a:r>
              <a:rPr lang="en-US" sz="1100" dirty="0"/>
              <a:t>Campbell Shuck Insurance, Silver Sponsor ($2,500)</a:t>
            </a:r>
          </a:p>
          <a:p>
            <a:pPr lvl="0">
              <a:lnSpc>
                <a:spcPct val="100000"/>
              </a:lnSpc>
              <a:spcBef>
                <a:spcPts val="0"/>
              </a:spcBef>
            </a:pPr>
            <a:r>
              <a:rPr lang="en-US" sz="1100" dirty="0"/>
              <a:t>Franklin Insurance, Silver Sponsor ($2,500)</a:t>
            </a:r>
          </a:p>
          <a:p>
            <a:pPr lvl="0">
              <a:lnSpc>
                <a:spcPct val="100000"/>
              </a:lnSpc>
              <a:spcBef>
                <a:spcPts val="0"/>
              </a:spcBef>
            </a:pPr>
            <a:r>
              <a:rPr lang="en-US" sz="1100" dirty="0"/>
              <a:t>Culligan ($2,500 In Kind)</a:t>
            </a:r>
          </a:p>
          <a:p>
            <a:pPr lvl="0">
              <a:lnSpc>
                <a:spcPct val="100000"/>
              </a:lnSpc>
              <a:spcBef>
                <a:spcPts val="0"/>
              </a:spcBef>
            </a:pPr>
            <a:r>
              <a:rPr lang="en-US" sz="1100" dirty="0"/>
              <a:t>Horizon Bank, Silver Sponsor ($2,500)</a:t>
            </a:r>
          </a:p>
          <a:p>
            <a:pPr lvl="0">
              <a:lnSpc>
                <a:spcPct val="100000"/>
              </a:lnSpc>
              <a:spcBef>
                <a:spcPts val="0"/>
              </a:spcBef>
            </a:pPr>
            <a:r>
              <a:rPr lang="en-US" sz="1100" dirty="0"/>
              <a:t>McGath Concrete Construction Corporation, Silver  Sponsor ($2,500)</a:t>
            </a:r>
          </a:p>
          <a:p>
            <a:pPr lvl="0">
              <a:lnSpc>
                <a:spcPct val="100000"/>
              </a:lnSpc>
              <a:spcBef>
                <a:spcPts val="0"/>
              </a:spcBef>
            </a:pPr>
            <a:r>
              <a:rPr lang="en-US" sz="1100" b="1" dirty="0">
                <a:highlight>
                  <a:srgbClr val="FFFF00"/>
                </a:highlight>
              </a:rPr>
              <a:t>BEE Window Inc, Booth Sponsor ($500)  *NEW</a:t>
            </a:r>
            <a:endParaRPr lang="en-US" sz="1100" dirty="0">
              <a:highlight>
                <a:srgbClr val="FFFF00"/>
              </a:highlight>
            </a:endParaRPr>
          </a:p>
          <a:p>
            <a:pPr lvl="0">
              <a:lnSpc>
                <a:spcPct val="100000"/>
              </a:lnSpc>
              <a:spcBef>
                <a:spcPts val="0"/>
              </a:spcBef>
            </a:pPr>
            <a:r>
              <a:rPr lang="en-US" sz="1100" dirty="0"/>
              <a:t>Dolce Bella Aesthetics, Booth Sponsor ($500)  </a:t>
            </a:r>
          </a:p>
          <a:p>
            <a:pPr lvl="0">
              <a:lnSpc>
                <a:spcPct val="100000"/>
              </a:lnSpc>
              <a:spcBef>
                <a:spcPts val="0"/>
              </a:spcBef>
            </a:pPr>
            <a:r>
              <a:rPr lang="en-US" sz="1100" dirty="0"/>
              <a:t>Frame It Unique Optical, Booth Sponsor ($500)  </a:t>
            </a:r>
          </a:p>
          <a:p>
            <a:pPr lvl="0">
              <a:lnSpc>
                <a:spcPct val="100000"/>
              </a:lnSpc>
              <a:spcBef>
                <a:spcPts val="0"/>
              </a:spcBef>
            </a:pPr>
            <a:r>
              <a:rPr lang="en-US" sz="1100" dirty="0"/>
              <a:t>Horizon Bank, Booth Sponsor ($500)</a:t>
            </a:r>
          </a:p>
          <a:p>
            <a:pPr lvl="0">
              <a:lnSpc>
                <a:spcPct val="100000"/>
              </a:lnSpc>
              <a:spcBef>
                <a:spcPts val="0"/>
              </a:spcBef>
            </a:pPr>
            <a:r>
              <a:rPr lang="en-US" sz="1100" dirty="0"/>
              <a:t>ISG Property Group, Booth Sponsor ($500)  </a:t>
            </a:r>
          </a:p>
          <a:p>
            <a:pPr lvl="0">
              <a:lnSpc>
                <a:spcPct val="100000"/>
              </a:lnSpc>
              <a:spcBef>
                <a:spcPts val="0"/>
              </a:spcBef>
            </a:pPr>
            <a:r>
              <a:rPr lang="en-US" sz="1100" dirty="0"/>
              <a:t>Ivy Tech Community College, Booth Sponsor ($500)  </a:t>
            </a:r>
          </a:p>
          <a:p>
            <a:pPr lvl="0">
              <a:lnSpc>
                <a:spcPct val="100000"/>
              </a:lnSpc>
              <a:spcBef>
                <a:spcPts val="0"/>
              </a:spcBef>
            </a:pPr>
            <a:r>
              <a:rPr lang="en-US" sz="1100" dirty="0"/>
              <a:t>Martin Orthodontics, Booth Sponsor ($500)  </a:t>
            </a:r>
          </a:p>
          <a:p>
            <a:pPr lvl="0">
              <a:lnSpc>
                <a:spcPct val="100000"/>
              </a:lnSpc>
              <a:spcBef>
                <a:spcPts val="0"/>
              </a:spcBef>
            </a:pPr>
            <a:r>
              <a:rPr lang="en-US" sz="1100" dirty="0"/>
              <a:t>Miss M’s Home and Garden, Booth Sponsor ($500)  </a:t>
            </a:r>
          </a:p>
          <a:p>
            <a:pPr lvl="0">
              <a:lnSpc>
                <a:spcPct val="100000"/>
              </a:lnSpc>
              <a:spcBef>
                <a:spcPts val="0"/>
              </a:spcBef>
            </a:pPr>
            <a:r>
              <a:rPr lang="en-US" sz="1100" dirty="0"/>
              <a:t>Rise Recovery Coalition, Booth Sponsor ($500)  </a:t>
            </a:r>
          </a:p>
          <a:p>
            <a:pPr marL="0" indent="0">
              <a:spcBef>
                <a:spcPts val="600"/>
              </a:spcBef>
              <a:buNone/>
            </a:pPr>
            <a:r>
              <a:rPr lang="en-US" sz="1200" b="1" u="sng" dirty="0"/>
              <a:t>Easter Egg Hunt:</a:t>
            </a:r>
            <a:endParaRPr lang="en-US" sz="1200" u="sng" dirty="0"/>
          </a:p>
          <a:p>
            <a:pPr lvl="0">
              <a:lnSpc>
                <a:spcPct val="100000"/>
              </a:lnSpc>
              <a:spcBef>
                <a:spcPts val="0"/>
              </a:spcBef>
            </a:pPr>
            <a:r>
              <a:rPr lang="en-US" sz="1100" dirty="0"/>
              <a:t>Community Baptist Church, Title Sponsor ($750)</a:t>
            </a:r>
          </a:p>
          <a:p>
            <a:pPr lvl="0">
              <a:lnSpc>
                <a:spcPct val="100000"/>
              </a:lnSpc>
              <a:spcBef>
                <a:spcPts val="0"/>
              </a:spcBef>
            </a:pPr>
            <a:r>
              <a:rPr lang="en-US" sz="1100" dirty="0"/>
              <a:t>Earl Gray &amp; Sons, Gold Sponsor ($500)</a:t>
            </a:r>
          </a:p>
          <a:p>
            <a:pPr marL="0" indent="0">
              <a:spcBef>
                <a:spcPts val="600"/>
              </a:spcBef>
              <a:buNone/>
            </a:pPr>
            <a:r>
              <a:rPr lang="en-US" sz="1200" b="1" u="sng" dirty="0"/>
              <a:t>Cruisin’ the Amp:</a:t>
            </a:r>
            <a:endParaRPr lang="en-US" sz="1200" u="sng" dirty="0"/>
          </a:p>
          <a:p>
            <a:pPr lvl="0">
              <a:lnSpc>
                <a:spcPct val="100000"/>
              </a:lnSpc>
              <a:spcBef>
                <a:spcPts val="0"/>
              </a:spcBef>
            </a:pPr>
            <a:r>
              <a:rPr lang="en-US" sz="1100" dirty="0"/>
              <a:t>Winters Plumbing, Gold Sponsor ($1,500)</a:t>
            </a:r>
          </a:p>
          <a:p>
            <a:pPr lvl="0">
              <a:lnSpc>
                <a:spcPct val="100000"/>
              </a:lnSpc>
              <a:spcBef>
                <a:spcPts val="0"/>
              </a:spcBef>
            </a:pPr>
            <a:r>
              <a:rPr lang="en-US" sz="1100" dirty="0"/>
              <a:t>Generations Custom Auto &amp; Collision, Inc., Silver Sponsor ($500)  </a:t>
            </a:r>
          </a:p>
          <a:p>
            <a:pPr marL="0" indent="0">
              <a:spcBef>
                <a:spcPts val="600"/>
              </a:spcBef>
              <a:buNone/>
            </a:pPr>
            <a:r>
              <a:rPr lang="en-US" sz="1200" b="1" u="sng" dirty="0"/>
              <a:t>Firecracker Festival:</a:t>
            </a:r>
            <a:endParaRPr lang="en-US" sz="1200" u="sng" dirty="0"/>
          </a:p>
          <a:p>
            <a:pPr marL="0" indent="0">
              <a:spcBef>
                <a:spcPts val="600"/>
              </a:spcBef>
              <a:buNone/>
            </a:pPr>
            <a:r>
              <a:rPr lang="en-US" sz="1200" b="1" u="sng" dirty="0"/>
              <a:t>Fall Festival:</a:t>
            </a:r>
            <a:endParaRPr lang="en-US" sz="1200" u="sng" dirty="0"/>
          </a:p>
          <a:p>
            <a:pPr lvl="0">
              <a:lnSpc>
                <a:spcPct val="100000"/>
              </a:lnSpc>
              <a:spcBef>
                <a:spcPts val="0"/>
              </a:spcBef>
            </a:pPr>
            <a:r>
              <a:rPr lang="en-US" sz="1100" dirty="0"/>
              <a:t>Winters Plumbing, Gold Sponsor ($2,500)</a:t>
            </a:r>
          </a:p>
          <a:p>
            <a:pPr lvl="0">
              <a:lnSpc>
                <a:spcPct val="100000"/>
              </a:lnSpc>
              <a:spcBef>
                <a:spcPts val="0"/>
              </a:spcBef>
            </a:pPr>
            <a:r>
              <a:rPr lang="en-US" sz="1100" dirty="0"/>
              <a:t>Summers Plumbing Heating &amp; Cooling, Gold Sponsor   ($2,500)  </a:t>
            </a:r>
          </a:p>
          <a:p>
            <a:pPr lvl="0">
              <a:lnSpc>
                <a:spcPct val="100000"/>
              </a:lnSpc>
              <a:spcBef>
                <a:spcPts val="0"/>
              </a:spcBef>
            </a:pPr>
            <a:r>
              <a:rPr lang="en-US" sz="1100" dirty="0"/>
              <a:t>Martin Orthodontics, Silver Sponsor ($1,000)</a:t>
            </a:r>
            <a:endParaRPr lang="en-US" sz="1000" dirty="0"/>
          </a:p>
        </p:txBody>
      </p:sp>
      <p:sp>
        <p:nvSpPr>
          <p:cNvPr id="4" name="Text Placeholder 3">
            <a:extLst>
              <a:ext uri="{FF2B5EF4-FFF2-40B4-BE49-F238E27FC236}">
                <a16:creationId xmlns:a16="http://schemas.microsoft.com/office/drawing/2014/main" id="{6C2AA19E-29BF-80A5-5044-3E553A3D2EDB}"/>
              </a:ext>
            </a:extLst>
          </p:cNvPr>
          <p:cNvSpPr>
            <a:spLocks noGrp="1"/>
          </p:cNvSpPr>
          <p:nvPr>
            <p:ph type="body" sz="half" idx="2"/>
          </p:nvPr>
        </p:nvSpPr>
        <p:spPr>
          <a:xfrm>
            <a:off x="7845515" y="3974124"/>
            <a:ext cx="3092115" cy="1082291"/>
          </a:xfrm>
        </p:spPr>
        <p:txBody>
          <a:bodyPr>
            <a:normAutofit/>
          </a:bodyPr>
          <a:lstStyle/>
          <a:p>
            <a:r>
              <a:rPr lang="en-US" sz="4400" dirty="0"/>
              <a:t>- Holly</a:t>
            </a:r>
          </a:p>
        </p:txBody>
      </p:sp>
      <p:sp>
        <p:nvSpPr>
          <p:cNvPr id="5" name="TextBox 4">
            <a:extLst>
              <a:ext uri="{FF2B5EF4-FFF2-40B4-BE49-F238E27FC236}">
                <a16:creationId xmlns:a16="http://schemas.microsoft.com/office/drawing/2014/main" id="{C4B61E9B-79DD-5F8A-094A-149363D740D7}"/>
              </a:ext>
            </a:extLst>
          </p:cNvPr>
          <p:cNvSpPr txBox="1"/>
          <p:nvPr/>
        </p:nvSpPr>
        <p:spPr>
          <a:xfrm>
            <a:off x="4208587" y="264901"/>
            <a:ext cx="3092116" cy="5724644"/>
          </a:xfrm>
          <a:prstGeom prst="rect">
            <a:avLst/>
          </a:prstGeom>
          <a:noFill/>
        </p:spPr>
        <p:txBody>
          <a:bodyPr wrap="square" rtlCol="0">
            <a:spAutoFit/>
          </a:bodyPr>
          <a:lstStyle/>
          <a:p>
            <a:pPr lvl="0">
              <a:lnSpc>
                <a:spcPct val="100000"/>
              </a:lnSpc>
              <a:spcBef>
                <a:spcPts val="100"/>
              </a:spcBef>
            </a:pPr>
            <a:endParaRPr lang="en-US" sz="1200" dirty="0"/>
          </a:p>
          <a:p>
            <a:r>
              <a:rPr lang="en-US" sz="1200" b="1" u="sng" dirty="0">
                <a:solidFill>
                  <a:schemeClr val="tx1">
                    <a:lumMod val="65000"/>
                    <a:lumOff val="35000"/>
                  </a:schemeClr>
                </a:solidFill>
              </a:rPr>
              <a:t>Halloween Town:</a:t>
            </a:r>
            <a:endParaRPr lang="en-US" sz="1200" u="sng" dirty="0">
              <a:solidFill>
                <a:schemeClr val="tx1">
                  <a:lumMod val="65000"/>
                  <a:lumOff val="35000"/>
                </a:schemeClr>
              </a:solidFill>
            </a:endParaRPr>
          </a:p>
          <a:p>
            <a:pPr marL="171450" lvl="0" indent="-171450">
              <a:buFont typeface="Arial" panose="020B0604020202020204" pitchFamily="34" charset="0"/>
              <a:buChar char="•"/>
            </a:pPr>
            <a:r>
              <a:rPr lang="en-US" sz="1100" dirty="0">
                <a:solidFill>
                  <a:schemeClr val="tx1">
                    <a:lumMod val="65000"/>
                    <a:lumOff val="35000"/>
                  </a:schemeClr>
                </a:solidFill>
              </a:rPr>
              <a:t>Tri Kappa, Title Sponsor ($4,000)</a:t>
            </a:r>
          </a:p>
          <a:p>
            <a:pPr marL="171450" lvl="0" indent="-171450">
              <a:buFont typeface="Arial" panose="020B0604020202020204" pitchFamily="34" charset="0"/>
              <a:buChar char="•"/>
            </a:pPr>
            <a:r>
              <a:rPr lang="en-US" sz="1100" b="1" dirty="0">
                <a:solidFill>
                  <a:schemeClr val="tx1">
                    <a:lumMod val="65000"/>
                    <a:lumOff val="35000"/>
                  </a:schemeClr>
                </a:solidFill>
                <a:highlight>
                  <a:srgbClr val="FFFF00"/>
                </a:highlight>
              </a:rPr>
              <a:t>BEE Window, Inc., Silver Sponsor ($1,000)  *NEW</a:t>
            </a:r>
            <a:endParaRPr lang="en-US" sz="1100" dirty="0">
              <a:solidFill>
                <a:schemeClr val="tx1">
                  <a:lumMod val="65000"/>
                  <a:lumOff val="35000"/>
                </a:schemeClr>
              </a:solidFill>
              <a:highlight>
                <a:srgbClr val="FFFF00"/>
              </a:highlight>
            </a:endParaRPr>
          </a:p>
          <a:p>
            <a:pPr marL="171450" lvl="0" indent="-171450">
              <a:buFont typeface="Arial" panose="020B0604020202020204" pitchFamily="34" charset="0"/>
              <a:buChar char="•"/>
            </a:pPr>
            <a:r>
              <a:rPr lang="en-US" sz="1100" dirty="0">
                <a:solidFill>
                  <a:schemeClr val="tx1">
                    <a:lumMod val="65000"/>
                    <a:lumOff val="35000"/>
                  </a:schemeClr>
                </a:solidFill>
              </a:rPr>
              <a:t>Summers Plumbing Heating &amp; Cooling, Silver Sponsor ($1,000)  </a:t>
            </a:r>
          </a:p>
          <a:p>
            <a:pPr marL="171450" lvl="0" indent="-171450">
              <a:buFont typeface="Arial" panose="020B0604020202020204" pitchFamily="34" charset="0"/>
              <a:buChar char="•"/>
            </a:pPr>
            <a:r>
              <a:rPr lang="en-US" sz="1100" dirty="0">
                <a:solidFill>
                  <a:schemeClr val="tx1">
                    <a:lumMod val="65000"/>
                    <a:lumOff val="35000"/>
                  </a:schemeClr>
                </a:solidFill>
              </a:rPr>
              <a:t>Earl Gray &amp; Sons, T-Shirt Sponsor ($250)</a:t>
            </a:r>
          </a:p>
          <a:p>
            <a:pPr>
              <a:spcBef>
                <a:spcPts val="600"/>
              </a:spcBef>
            </a:pPr>
            <a:r>
              <a:rPr lang="en-US" sz="1200" b="1" u="sng" dirty="0">
                <a:solidFill>
                  <a:schemeClr val="tx1">
                    <a:lumMod val="65000"/>
                    <a:lumOff val="35000"/>
                  </a:schemeClr>
                </a:solidFill>
              </a:rPr>
              <a:t>Family Movie Series:</a:t>
            </a:r>
            <a:endParaRPr lang="en-US" sz="1200" u="sng" dirty="0">
              <a:solidFill>
                <a:schemeClr val="tx1">
                  <a:lumMod val="65000"/>
                  <a:lumOff val="35000"/>
                </a:schemeClr>
              </a:solidFill>
            </a:endParaRPr>
          </a:p>
          <a:p>
            <a:pPr marL="171450" lvl="0" indent="-171450">
              <a:buFont typeface="Arial" panose="020B0604020202020204" pitchFamily="34" charset="0"/>
              <a:buChar char="•"/>
            </a:pPr>
            <a:r>
              <a:rPr lang="en-US" sz="1200" dirty="0">
                <a:solidFill>
                  <a:schemeClr val="tx1">
                    <a:lumMod val="65000"/>
                    <a:lumOff val="35000"/>
                  </a:schemeClr>
                </a:solidFill>
              </a:rPr>
              <a:t>JCREMC/</a:t>
            </a:r>
            <a:r>
              <a:rPr lang="en-US" sz="1200" dirty="0" err="1">
                <a:solidFill>
                  <a:schemeClr val="tx1">
                    <a:lumMod val="65000"/>
                    <a:lumOff val="35000"/>
                  </a:schemeClr>
                </a:solidFill>
              </a:rPr>
              <a:t>JCFiber</a:t>
            </a:r>
            <a:r>
              <a:rPr lang="en-US" sz="1200" dirty="0">
                <a:solidFill>
                  <a:schemeClr val="tx1">
                    <a:lumMod val="65000"/>
                    <a:lumOff val="35000"/>
                  </a:schemeClr>
                </a:solidFill>
              </a:rPr>
              <a:t>, Title Sponsor ($5,000)</a:t>
            </a:r>
          </a:p>
          <a:p>
            <a:pPr marL="171450" lvl="0" indent="-171450">
              <a:buFont typeface="Arial" panose="020B0604020202020204" pitchFamily="34" charset="0"/>
              <a:buChar char="•"/>
            </a:pPr>
            <a:r>
              <a:rPr lang="en-US" sz="1200" dirty="0">
                <a:solidFill>
                  <a:schemeClr val="tx1">
                    <a:lumMod val="65000"/>
                    <a:lumOff val="35000"/>
                  </a:schemeClr>
                </a:solidFill>
              </a:rPr>
              <a:t>Earl Gray &amp; Sons, Silver Sponsor ($500)</a:t>
            </a:r>
          </a:p>
          <a:p>
            <a:pPr>
              <a:spcBef>
                <a:spcPts val="600"/>
              </a:spcBef>
            </a:pPr>
            <a:r>
              <a:rPr lang="en-US" sz="1200" b="1" u="sng" dirty="0">
                <a:solidFill>
                  <a:schemeClr val="tx1">
                    <a:lumMod val="65000"/>
                    <a:lumOff val="35000"/>
                  </a:schemeClr>
                </a:solidFill>
              </a:rPr>
              <a:t>Franklin Family Aquatic Center:</a:t>
            </a:r>
            <a:endParaRPr lang="en-US" sz="1200" u="sng" dirty="0">
              <a:solidFill>
                <a:schemeClr val="tx1">
                  <a:lumMod val="65000"/>
                  <a:lumOff val="35000"/>
                </a:schemeClr>
              </a:solidFill>
            </a:endParaRPr>
          </a:p>
          <a:p>
            <a:pPr marL="171450" lvl="0" indent="-171450">
              <a:buFont typeface="Arial" panose="020B0604020202020204" pitchFamily="34" charset="0"/>
              <a:buChar char="•"/>
            </a:pPr>
            <a:r>
              <a:rPr lang="en-US" sz="1200" dirty="0">
                <a:solidFill>
                  <a:schemeClr val="tx1">
                    <a:lumMod val="65000"/>
                    <a:lumOff val="35000"/>
                  </a:schemeClr>
                </a:solidFill>
              </a:rPr>
              <a:t>Vaught Family Eye Care, First Aid &amp; Sunscreen Sponsor ($500)</a:t>
            </a:r>
          </a:p>
          <a:p>
            <a:pPr marL="171450" lvl="0" indent="-171450">
              <a:buFont typeface="Arial" panose="020B0604020202020204" pitchFamily="34" charset="0"/>
              <a:buChar char="•"/>
            </a:pPr>
            <a:r>
              <a:rPr lang="en-US" sz="1200" dirty="0">
                <a:solidFill>
                  <a:schemeClr val="tx1">
                    <a:lumMod val="65000"/>
                    <a:lumOff val="35000"/>
                  </a:schemeClr>
                </a:solidFill>
              </a:rPr>
              <a:t>Lambert Orthodontics, Souvenir Cub Sponsor ($1,000)</a:t>
            </a:r>
          </a:p>
          <a:p>
            <a:pPr lvl="0"/>
            <a:endParaRPr lang="en-US" sz="1200" dirty="0">
              <a:solidFill>
                <a:schemeClr val="tx1">
                  <a:lumMod val="65000"/>
                  <a:lumOff val="35000"/>
                </a:schemeClr>
              </a:solidFill>
            </a:endParaRPr>
          </a:p>
          <a:p>
            <a:r>
              <a:rPr lang="en-US" sz="1200" b="1" u="sng" dirty="0">
                <a:solidFill>
                  <a:schemeClr val="tx1">
                    <a:lumMod val="65000"/>
                    <a:lumOff val="35000"/>
                  </a:schemeClr>
                </a:solidFill>
              </a:rPr>
              <a:t>Hubler Group</a:t>
            </a:r>
            <a:r>
              <a:rPr lang="en-US" sz="1200" dirty="0">
                <a:solidFill>
                  <a:schemeClr val="tx1">
                    <a:lumMod val="65000"/>
                    <a:lumOff val="35000"/>
                  </a:schemeClr>
                </a:solidFill>
              </a:rPr>
              <a:t> Amphitheater Sponsorship ($25,000)</a:t>
            </a:r>
          </a:p>
          <a:p>
            <a:pPr>
              <a:spcBef>
                <a:spcPts val="600"/>
              </a:spcBef>
            </a:pPr>
            <a:r>
              <a:rPr lang="en-US" sz="1200" b="1" u="sng" dirty="0">
                <a:solidFill>
                  <a:schemeClr val="tx1">
                    <a:lumMod val="65000"/>
                    <a:lumOff val="35000"/>
                  </a:schemeClr>
                </a:solidFill>
              </a:rPr>
              <a:t>Johnson Memorial Hospital</a:t>
            </a:r>
            <a:r>
              <a:rPr lang="en-US" sz="1200" dirty="0">
                <a:solidFill>
                  <a:schemeClr val="tx1">
                    <a:lumMod val="65000"/>
                    <a:lumOff val="35000"/>
                  </a:schemeClr>
                </a:solidFill>
              </a:rPr>
              <a:t>  Pickleball Sponsorship ($25,000)</a:t>
            </a:r>
          </a:p>
          <a:p>
            <a:pPr>
              <a:spcBef>
                <a:spcPts val="600"/>
              </a:spcBef>
            </a:pPr>
            <a:r>
              <a:rPr lang="en-US" sz="1200" b="1" u="sng" dirty="0" err="1">
                <a:solidFill>
                  <a:schemeClr val="tx1">
                    <a:lumMod val="65000"/>
                    <a:lumOff val="35000"/>
                  </a:schemeClr>
                </a:solidFill>
              </a:rPr>
              <a:t>Branigin</a:t>
            </a:r>
            <a:r>
              <a:rPr lang="en-US" sz="1200" b="1" u="sng" dirty="0">
                <a:solidFill>
                  <a:schemeClr val="tx1">
                    <a:lumMod val="65000"/>
                    <a:lumOff val="35000"/>
                  </a:schemeClr>
                </a:solidFill>
              </a:rPr>
              <a:t> Foundation</a:t>
            </a:r>
            <a:r>
              <a:rPr lang="en-US" sz="1200" b="1" dirty="0">
                <a:solidFill>
                  <a:schemeClr val="tx1">
                    <a:lumMod val="65000"/>
                    <a:lumOff val="35000"/>
                  </a:schemeClr>
                </a:solidFill>
              </a:rPr>
              <a:t> </a:t>
            </a:r>
            <a:r>
              <a:rPr lang="en-US" sz="1200" dirty="0">
                <a:solidFill>
                  <a:schemeClr val="tx1">
                    <a:lumMod val="65000"/>
                    <a:lumOff val="35000"/>
                  </a:schemeClr>
                </a:solidFill>
              </a:rPr>
              <a:t>Street Sponsorship ($10,000)</a:t>
            </a:r>
          </a:p>
          <a:p>
            <a:pPr>
              <a:spcBef>
                <a:spcPts val="600"/>
              </a:spcBef>
            </a:pPr>
            <a:r>
              <a:rPr lang="en-US" sz="1200" b="1" u="sng" dirty="0" err="1">
                <a:solidFill>
                  <a:schemeClr val="tx1">
                    <a:lumMod val="65000"/>
                    <a:lumOff val="35000"/>
                  </a:schemeClr>
                </a:solidFill>
              </a:rPr>
              <a:t>Branigin</a:t>
            </a:r>
            <a:r>
              <a:rPr lang="en-US" sz="1200" b="1" u="sng" dirty="0">
                <a:solidFill>
                  <a:schemeClr val="tx1">
                    <a:lumMod val="65000"/>
                    <a:lumOff val="35000"/>
                  </a:schemeClr>
                </a:solidFill>
              </a:rPr>
              <a:t> Foundation</a:t>
            </a:r>
            <a:r>
              <a:rPr lang="en-US" sz="1200" dirty="0">
                <a:solidFill>
                  <a:schemeClr val="tx1">
                    <a:lumMod val="65000"/>
                    <a:lumOff val="35000"/>
                  </a:schemeClr>
                </a:solidFill>
              </a:rPr>
              <a:t> Arts at the Amp Series and programming with the Franklin Public Arts Advisory Committee ($5,500)</a:t>
            </a:r>
          </a:p>
          <a:p>
            <a:r>
              <a:rPr lang="en-US" sz="1200" dirty="0">
                <a:solidFill>
                  <a:schemeClr val="tx1">
                    <a:lumMod val="65000"/>
                    <a:lumOff val="35000"/>
                  </a:schemeClr>
                </a:solidFill>
              </a:rPr>
              <a:t> </a:t>
            </a:r>
          </a:p>
          <a:p>
            <a:endParaRPr lang="en-US" dirty="0"/>
          </a:p>
        </p:txBody>
      </p:sp>
    </p:spTree>
    <p:extLst>
      <p:ext uri="{BB962C8B-B14F-4D97-AF65-F5344CB8AC3E}">
        <p14:creationId xmlns:p14="http://schemas.microsoft.com/office/powerpoint/2010/main" val="2956859882"/>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0B082E"/>
      </a:dk2>
      <a:lt2>
        <a:srgbClr val="F3F3F2"/>
      </a:lt2>
      <a:accent1>
        <a:srgbClr val="62B4C6"/>
      </a:accent1>
      <a:accent2>
        <a:srgbClr val="1B376E"/>
      </a:accent2>
      <a:accent3>
        <a:srgbClr val="9EBE55"/>
      </a:accent3>
      <a:accent4>
        <a:srgbClr val="C65E5E"/>
      </a:accent4>
      <a:accent5>
        <a:srgbClr val="D3BA55"/>
      </a:accent5>
      <a:accent6>
        <a:srgbClr val="96648A"/>
      </a:accent6>
      <a:hlink>
        <a:srgbClr val="62B4C6"/>
      </a:hlink>
      <a:folHlink>
        <a:srgbClr val="96648A"/>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D71F8F05-6246-47AF-9E68-E57F6C93F792}"/>
    </a:ext>
  </a:extLst>
</a:theme>
</file>

<file path=docProps/app.xml><?xml version="1.0" encoding="utf-8"?>
<Properties xmlns="http://schemas.openxmlformats.org/officeDocument/2006/extended-properties" xmlns:vt="http://schemas.openxmlformats.org/officeDocument/2006/docPropsVTypes">
  <Template>{EC3FD270-56CA-D841-BBDA-64E320CFB6D8}tf10001071</Template>
  <TotalTime>319</TotalTime>
  <Words>1464</Words>
  <Application>Microsoft Macintosh PowerPoint</Application>
  <PresentationFormat>Widescreen</PresentationFormat>
  <Paragraphs>137</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Arial Rounded MT Bold</vt:lpstr>
      <vt:lpstr>Calibri</vt:lpstr>
      <vt:lpstr>Gill Sans MT</vt:lpstr>
      <vt:lpstr>Impact</vt:lpstr>
      <vt:lpstr>Badge</vt:lpstr>
      <vt:lpstr>Franklin  Parks and Recreation </vt:lpstr>
      <vt:lpstr>Facility Reservations</vt:lpstr>
      <vt:lpstr>Marketing- Victoria</vt:lpstr>
      <vt:lpstr>Made poster for and began advertising for 2025 fall festival</vt:lpstr>
      <vt:lpstr>Recreation pROGRAMS </vt:lpstr>
      <vt:lpstr>Recreation pROGRAMS CONTINUED  </vt:lpstr>
      <vt:lpstr>Community events</vt:lpstr>
      <vt:lpstr>Community events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dc:title>
  <dc:creator>Victoria Ratliff</dc:creator>
  <cp:lastModifiedBy>Victoria Ratliff</cp:lastModifiedBy>
  <cp:revision>21</cp:revision>
  <dcterms:created xsi:type="dcterms:W3CDTF">2024-05-13T14:20:53Z</dcterms:created>
  <dcterms:modified xsi:type="dcterms:W3CDTF">2025-08-15T16:44:57Z</dcterms:modified>
</cp:coreProperties>
</file>