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9" r:id="rId2"/>
    <p:sldId id="263" r:id="rId3"/>
    <p:sldId id="257" r:id="rId4"/>
    <p:sldId id="274" r:id="rId5"/>
    <p:sldId id="275" r:id="rId6"/>
    <p:sldId id="267" r:id="rId7"/>
    <p:sldId id="268" r:id="rId8"/>
    <p:sldId id="269" r:id="rId9"/>
    <p:sldId id="270"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p:restoredTop sz="96405"/>
  </p:normalViewPr>
  <p:slideViewPr>
    <p:cSldViewPr snapToGrid="0">
      <p:cViewPr varScale="1">
        <p:scale>
          <a:sx n="104" d="100"/>
          <a:sy n="104"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2/18/2025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144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3945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9552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1698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2/18/2025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08386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9273282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3364092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66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3605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2/18/2025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532513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2/18/2025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5922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2/18/2025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2606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A440B8-CBAB-E0CE-9B13-592BAD15F202}"/>
              </a:ext>
            </a:extLst>
          </p:cNvPr>
          <p:cNvSpPr>
            <a:spLocks noGrp="1"/>
          </p:cNvSpPr>
          <p:nvPr>
            <p:ph type="subTitle" idx="1"/>
          </p:nvPr>
        </p:nvSpPr>
        <p:spPr/>
        <p:txBody>
          <a:bodyPr>
            <a:normAutofit fontScale="77500" lnSpcReduction="20000"/>
          </a:bodyPr>
          <a:lstStyle/>
          <a:p>
            <a:r>
              <a:rPr lang="en-US" sz="3200" b="0" dirty="0">
                <a:latin typeface="Arial Rounded MT Bold" panose="020F0704030504030204" pitchFamily="34" charset="0"/>
              </a:rPr>
              <a:t>January 2025 Park board Meeting</a:t>
            </a:r>
          </a:p>
        </p:txBody>
      </p:sp>
      <p:sp>
        <p:nvSpPr>
          <p:cNvPr id="12" name="Rectangle 1">
            <a:extLst>
              <a:ext uri="{FF2B5EF4-FFF2-40B4-BE49-F238E27FC236}">
                <a16:creationId xmlns:a16="http://schemas.microsoft.com/office/drawing/2014/main" id="{D456CD0C-CF39-487E-9229-1132A48AE6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957A555-98C5-4784-A21D-85A86ED781A3}"/>
              </a:ext>
            </a:extLst>
          </p:cNvPr>
          <p:cNvSpPr txBox="1"/>
          <p:nvPr/>
        </p:nvSpPr>
        <p:spPr>
          <a:xfrm>
            <a:off x="4042218" y="1885950"/>
            <a:ext cx="4391025" cy="2862322"/>
          </a:xfrm>
          <a:prstGeom prst="rect">
            <a:avLst/>
          </a:prstGeom>
          <a:noFill/>
        </p:spPr>
        <p:txBody>
          <a:bodyPr wrap="square" rtlCol="0">
            <a:spAutoFit/>
          </a:bodyPr>
          <a:lstStyle/>
          <a:p>
            <a:pPr algn="ctr"/>
            <a:r>
              <a:rPr lang="en-US" sz="6000" dirty="0">
                <a:latin typeface="Arial Rounded MT Bold" panose="020F0704030504030204" pitchFamily="34" charset="0"/>
              </a:rPr>
              <a:t>Franklin Parks and Recreation </a:t>
            </a:r>
          </a:p>
        </p:txBody>
      </p:sp>
    </p:spTree>
    <p:extLst>
      <p:ext uri="{BB962C8B-B14F-4D97-AF65-F5344CB8AC3E}">
        <p14:creationId xmlns:p14="http://schemas.microsoft.com/office/powerpoint/2010/main" val="43384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a:latin typeface="Arial Rounded MT Bold" panose="020F0704030504030204" pitchFamily="34" charset="0"/>
              </a:rPr>
              <a:t>Community events</a:t>
            </a:r>
            <a:br>
              <a:rPr lang="en-US" sz="4000" dirty="0">
                <a:latin typeface="Arial Rounded MT Bold" panose="020F0704030504030204" pitchFamily="34" charset="0"/>
              </a:rPr>
            </a:br>
            <a:r>
              <a:rPr lang="en-US" sz="4000" dirty="0">
                <a:latin typeface="Arial Rounded MT Bold" panose="020F0704030504030204" pitchFamily="34" charset="0"/>
              </a:rPr>
              <a:t>continued</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421392" y="226988"/>
            <a:ext cx="6683743" cy="5310814"/>
          </a:xfrm>
        </p:spPr>
        <p:txBody>
          <a:bodyPr>
            <a:normAutofit/>
          </a:bodyPr>
          <a:lstStyle/>
          <a:p>
            <a:pPr marL="0" indent="0">
              <a:buNone/>
            </a:pPr>
            <a:endParaRPr lang="en-US" sz="4000" dirty="0">
              <a:solidFill>
                <a:schemeClr val="accent2"/>
              </a:solidFill>
              <a:latin typeface="Calibri" panose="020F0502020204030204" pitchFamily="34" charset="0"/>
              <a:cs typeface="Calibri" panose="020F0502020204030204" pitchFamily="34" charset="0"/>
            </a:endParaRPr>
          </a:p>
          <a:p>
            <a:pPr marL="0" indent="0">
              <a:buNone/>
            </a:pPr>
            <a:endParaRPr lang="en-US" sz="4000" dirty="0">
              <a:solidFill>
                <a:schemeClr val="accent2"/>
              </a:solidFill>
              <a:latin typeface="Calibri" panose="020F0502020204030204" pitchFamily="34" charset="0"/>
              <a:cs typeface="Calibri" panose="020F0502020204030204" pitchFamily="34" charset="0"/>
            </a:endParaRPr>
          </a:p>
          <a:p>
            <a:pPr marL="0" indent="0">
              <a:buNone/>
            </a:pPr>
            <a:endParaRPr lang="en-US" sz="12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-Holly </a:t>
            </a:r>
          </a:p>
        </p:txBody>
      </p:sp>
      <p:sp>
        <p:nvSpPr>
          <p:cNvPr id="7" name="TextBox 6">
            <a:extLst>
              <a:ext uri="{FF2B5EF4-FFF2-40B4-BE49-F238E27FC236}">
                <a16:creationId xmlns:a16="http://schemas.microsoft.com/office/drawing/2014/main" id="{EEA1C768-5A06-4406-8A92-20A6877805F3}"/>
              </a:ext>
            </a:extLst>
          </p:cNvPr>
          <p:cNvSpPr txBox="1"/>
          <p:nvPr/>
        </p:nvSpPr>
        <p:spPr>
          <a:xfrm>
            <a:off x="1141156" y="148471"/>
            <a:ext cx="5765571" cy="6709529"/>
          </a:xfrm>
          <a:prstGeom prst="rect">
            <a:avLst/>
          </a:prstGeom>
          <a:noFill/>
        </p:spPr>
        <p:txBody>
          <a:bodyPr wrap="square" rtlCol="0">
            <a:spAutoFit/>
          </a:bodyPr>
          <a:lstStyle/>
          <a:p>
            <a:r>
              <a:rPr lang="en-US" sz="2000" b="1" u="sng" dirty="0">
                <a:solidFill>
                  <a:schemeClr val="accent2"/>
                </a:solidFill>
                <a:latin typeface="Calibri" panose="020F0502020204030204" pitchFamily="34" charset="0"/>
                <a:cs typeface="Calibri" panose="020F0502020204030204" pitchFamily="34" charset="0"/>
              </a:rPr>
              <a:t>SPONSOR LIST FOR 2025</a:t>
            </a:r>
          </a:p>
          <a:p>
            <a:endParaRPr lang="en-US" sz="1050" u="sng" dirty="0">
              <a:solidFill>
                <a:schemeClr val="accent2"/>
              </a:solidFill>
              <a:latin typeface="Calibri" panose="020F0502020204030204" pitchFamily="34" charset="0"/>
              <a:cs typeface="Calibri" panose="020F0502020204030204" pitchFamily="34" charset="0"/>
            </a:endParaRPr>
          </a:p>
          <a:p>
            <a:r>
              <a:rPr lang="en-US" sz="1300" b="1" dirty="0">
                <a:solidFill>
                  <a:schemeClr val="accent2"/>
                </a:solidFill>
                <a:latin typeface="Calibri" panose="020F0502020204030204" pitchFamily="34" charset="0"/>
                <a:cs typeface="Calibri" panose="020F0502020204030204" pitchFamily="34" charset="0"/>
              </a:rPr>
              <a:t>Concert Series</a:t>
            </a:r>
            <a:endParaRPr lang="en-US" sz="1300"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Festival Country Indiana, Title Sponsor ($10,000)</a:t>
            </a: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Compass Park, Gold Sponsor ($5,000)</a:t>
            </a: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Franklin Jewelers, Gold Sponsor ($5,000) </a:t>
            </a: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Huston Electric ($5,000 In Kind) </a:t>
            </a: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Campbell Shuck Insurance, Silver Sponsor ($2,500)</a:t>
            </a: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Franklin Insurance, Silver Sponsor ($2,500)</a:t>
            </a: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Horizon Bank, Silver Sponsor ($2,500)</a:t>
            </a:r>
          </a:p>
          <a:p>
            <a:pPr marL="171450" lvl="0" indent="-171450">
              <a:buFont typeface="Arial" panose="020B0604020202020204" pitchFamily="34" charset="0"/>
              <a:buChar char="•"/>
            </a:pPr>
            <a:r>
              <a:rPr lang="en-US" sz="1300" dirty="0" err="1">
                <a:solidFill>
                  <a:schemeClr val="accent2"/>
                </a:solidFill>
                <a:latin typeface="Calibri" panose="020F0502020204030204" pitchFamily="34" charset="0"/>
                <a:cs typeface="Calibri" panose="020F0502020204030204" pitchFamily="34" charset="0"/>
              </a:rPr>
              <a:t>McGath</a:t>
            </a:r>
            <a:r>
              <a:rPr lang="en-US" sz="1300" dirty="0">
                <a:solidFill>
                  <a:schemeClr val="accent2"/>
                </a:solidFill>
                <a:latin typeface="Calibri" panose="020F0502020204030204" pitchFamily="34" charset="0"/>
                <a:cs typeface="Calibri" panose="020F0502020204030204" pitchFamily="34" charset="0"/>
              </a:rPr>
              <a:t> Concrete Construction Corporation, Silver Sponsor ($2,500)</a:t>
            </a:r>
          </a:p>
          <a:p>
            <a:r>
              <a:rPr lang="en-US" sz="1300" b="1" dirty="0">
                <a:solidFill>
                  <a:schemeClr val="accent2"/>
                </a:solidFill>
                <a:latin typeface="Calibri" panose="020F0502020204030204" pitchFamily="34" charset="0"/>
                <a:cs typeface="Calibri" panose="020F0502020204030204" pitchFamily="34" charset="0"/>
              </a:rPr>
              <a:t>Easter Egg Hunt</a:t>
            </a:r>
            <a:endParaRPr lang="en-US" sz="1300"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Community Baptist Church, Title Sponsor ($750)</a:t>
            </a:r>
          </a:p>
          <a:p>
            <a:r>
              <a:rPr lang="en-US" sz="1300" b="1" dirty="0" err="1">
                <a:solidFill>
                  <a:schemeClr val="accent2"/>
                </a:solidFill>
                <a:latin typeface="Calibri" panose="020F0502020204030204" pitchFamily="34" charset="0"/>
                <a:cs typeface="Calibri" panose="020F0502020204030204" pitchFamily="34" charset="0"/>
              </a:rPr>
              <a:t>Cruisin</a:t>
            </a:r>
            <a:r>
              <a:rPr lang="en-US" sz="1300" b="1" dirty="0">
                <a:solidFill>
                  <a:schemeClr val="accent2"/>
                </a:solidFill>
                <a:latin typeface="Calibri" panose="020F0502020204030204" pitchFamily="34" charset="0"/>
                <a:cs typeface="Calibri" panose="020F0502020204030204" pitchFamily="34" charset="0"/>
              </a:rPr>
              <a:t>’ the Amp</a:t>
            </a:r>
            <a:endParaRPr lang="en-US" sz="1300"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Winters Plumbing, Gold Sponsor ($1,500)</a:t>
            </a:r>
          </a:p>
          <a:p>
            <a:r>
              <a:rPr lang="en-US" sz="1300" b="1" dirty="0">
                <a:solidFill>
                  <a:schemeClr val="accent2"/>
                </a:solidFill>
                <a:latin typeface="Calibri" panose="020F0502020204030204" pitchFamily="34" charset="0"/>
                <a:cs typeface="Calibri" panose="020F0502020204030204" pitchFamily="34" charset="0"/>
              </a:rPr>
              <a:t>Firecracker Festival</a:t>
            </a:r>
          </a:p>
          <a:p>
            <a:pPr marL="171450" indent="-171450">
              <a:buFont typeface="Arial" panose="020B0604020202020204" pitchFamily="34" charset="0"/>
              <a:buChar char="•"/>
            </a:pPr>
            <a:r>
              <a:rPr lang="en-US" sz="1300" b="1" dirty="0">
                <a:solidFill>
                  <a:schemeClr val="accent2"/>
                </a:solidFill>
                <a:latin typeface="Calibri" panose="020F0502020204030204" pitchFamily="34" charset="0"/>
                <a:cs typeface="Calibri" panose="020F0502020204030204" pitchFamily="34" charset="0"/>
              </a:rPr>
              <a:t>-</a:t>
            </a:r>
            <a:endParaRPr lang="en-US" sz="1300" dirty="0">
              <a:solidFill>
                <a:schemeClr val="accent2"/>
              </a:solidFill>
              <a:latin typeface="Calibri" panose="020F0502020204030204" pitchFamily="34" charset="0"/>
              <a:cs typeface="Calibri" panose="020F0502020204030204" pitchFamily="34" charset="0"/>
            </a:endParaRPr>
          </a:p>
          <a:p>
            <a:r>
              <a:rPr lang="en-US" sz="1300" b="1" dirty="0">
                <a:solidFill>
                  <a:schemeClr val="accent2"/>
                </a:solidFill>
                <a:latin typeface="Calibri" panose="020F0502020204030204" pitchFamily="34" charset="0"/>
                <a:cs typeface="Calibri" panose="020F0502020204030204" pitchFamily="34" charset="0"/>
              </a:rPr>
              <a:t>Fall Festival</a:t>
            </a:r>
            <a:endParaRPr lang="en-US" sz="1300"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Winters Plumbing, Gold Sponsor ($2,500)</a:t>
            </a:r>
          </a:p>
          <a:p>
            <a:r>
              <a:rPr lang="en-US" sz="1300" b="1" dirty="0">
                <a:solidFill>
                  <a:schemeClr val="accent2"/>
                </a:solidFill>
                <a:latin typeface="Calibri" panose="020F0502020204030204" pitchFamily="34" charset="0"/>
                <a:cs typeface="Calibri" panose="020F0502020204030204" pitchFamily="34" charset="0"/>
              </a:rPr>
              <a:t>Halloween Town</a:t>
            </a:r>
          </a:p>
          <a:p>
            <a:pPr marL="171450" indent="-171450">
              <a:buFont typeface="Arial" panose="020B0604020202020204" pitchFamily="34" charset="0"/>
              <a:buChar char="•"/>
            </a:pPr>
            <a:r>
              <a:rPr lang="en-US" sz="1300" b="1" dirty="0">
                <a:solidFill>
                  <a:schemeClr val="accent2"/>
                </a:solidFill>
                <a:latin typeface="Calibri" panose="020F0502020204030204" pitchFamily="34" charset="0"/>
                <a:cs typeface="Calibri" panose="020F0502020204030204" pitchFamily="34" charset="0"/>
              </a:rPr>
              <a:t>-</a:t>
            </a:r>
            <a:endParaRPr lang="en-US" sz="1300" dirty="0">
              <a:solidFill>
                <a:schemeClr val="accent2"/>
              </a:solidFill>
              <a:latin typeface="Calibri" panose="020F0502020204030204" pitchFamily="34" charset="0"/>
              <a:cs typeface="Calibri" panose="020F0502020204030204" pitchFamily="34" charset="0"/>
            </a:endParaRPr>
          </a:p>
          <a:p>
            <a:r>
              <a:rPr lang="en-US" sz="1300" b="1" dirty="0">
                <a:solidFill>
                  <a:schemeClr val="accent2"/>
                </a:solidFill>
                <a:latin typeface="Calibri" panose="020F0502020204030204" pitchFamily="34" charset="0"/>
                <a:cs typeface="Calibri" panose="020F0502020204030204" pitchFamily="34" charset="0"/>
              </a:rPr>
              <a:t>Family Movie Series</a:t>
            </a:r>
            <a:endParaRPr lang="en-US" sz="1300"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JCREMC/</a:t>
            </a:r>
            <a:r>
              <a:rPr lang="en-US" sz="1300" dirty="0" err="1">
                <a:solidFill>
                  <a:schemeClr val="accent2"/>
                </a:solidFill>
                <a:latin typeface="Calibri" panose="020F0502020204030204" pitchFamily="34" charset="0"/>
                <a:cs typeface="Calibri" panose="020F0502020204030204" pitchFamily="34" charset="0"/>
              </a:rPr>
              <a:t>JCFiber</a:t>
            </a:r>
            <a:r>
              <a:rPr lang="en-US" sz="1300" dirty="0">
                <a:solidFill>
                  <a:schemeClr val="accent2"/>
                </a:solidFill>
                <a:latin typeface="Calibri" panose="020F0502020204030204" pitchFamily="34" charset="0"/>
                <a:cs typeface="Calibri" panose="020F0502020204030204" pitchFamily="34" charset="0"/>
              </a:rPr>
              <a:t>, Title Sponsor ($5,000)</a:t>
            </a:r>
          </a:p>
          <a:p>
            <a:r>
              <a:rPr lang="en-US" sz="1300" b="1" dirty="0">
                <a:solidFill>
                  <a:schemeClr val="accent2"/>
                </a:solidFill>
                <a:latin typeface="Calibri" panose="020F0502020204030204" pitchFamily="34" charset="0"/>
                <a:cs typeface="Calibri" panose="020F0502020204030204" pitchFamily="34" charset="0"/>
              </a:rPr>
              <a:t>Franklin Family Aquatic Center</a:t>
            </a:r>
            <a:endParaRPr lang="en-US" sz="1300" dirty="0">
              <a:solidFill>
                <a:schemeClr val="accent2"/>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Vaught Family Eye Care, </a:t>
            </a:r>
            <a:r>
              <a:rPr lang="en-US" sz="1300" u="sng" dirty="0">
                <a:solidFill>
                  <a:schemeClr val="accent2"/>
                </a:solidFill>
                <a:latin typeface="Calibri" panose="020F0502020204030204" pitchFamily="34" charset="0"/>
                <a:cs typeface="Calibri" panose="020F0502020204030204" pitchFamily="34" charset="0"/>
              </a:rPr>
              <a:t>First Aid &amp; Sunscreen Sponsor </a:t>
            </a:r>
            <a:r>
              <a:rPr lang="en-US" sz="1300" dirty="0">
                <a:solidFill>
                  <a:schemeClr val="accent2"/>
                </a:solidFill>
                <a:latin typeface="Calibri" panose="020F0502020204030204" pitchFamily="34" charset="0"/>
                <a:cs typeface="Calibri" panose="020F0502020204030204" pitchFamily="34" charset="0"/>
              </a:rPr>
              <a:t>($500)</a:t>
            </a:r>
          </a:p>
          <a:p>
            <a:pPr marL="171450" lvl="0" indent="-171450">
              <a:buFont typeface="Arial" panose="020B0604020202020204" pitchFamily="34" charset="0"/>
              <a:buChar char="•"/>
            </a:pPr>
            <a:r>
              <a:rPr lang="en-US" sz="1300" dirty="0">
                <a:solidFill>
                  <a:schemeClr val="accent2"/>
                </a:solidFill>
                <a:latin typeface="Calibri" panose="020F0502020204030204" pitchFamily="34" charset="0"/>
                <a:cs typeface="Calibri" panose="020F0502020204030204" pitchFamily="34" charset="0"/>
              </a:rPr>
              <a:t>Lambert Orthodontics, </a:t>
            </a:r>
            <a:r>
              <a:rPr lang="en-US" sz="1300" u="sng" dirty="0">
                <a:solidFill>
                  <a:schemeClr val="accent2"/>
                </a:solidFill>
                <a:latin typeface="Calibri" panose="020F0502020204030204" pitchFamily="34" charset="0"/>
                <a:cs typeface="Calibri" panose="020F0502020204030204" pitchFamily="34" charset="0"/>
              </a:rPr>
              <a:t>Souvenir Cub Sponsor </a:t>
            </a:r>
            <a:r>
              <a:rPr lang="en-US" sz="1300" dirty="0">
                <a:solidFill>
                  <a:schemeClr val="accent2"/>
                </a:solidFill>
                <a:latin typeface="Calibri" panose="020F0502020204030204" pitchFamily="34" charset="0"/>
                <a:cs typeface="Calibri" panose="020F0502020204030204" pitchFamily="34" charset="0"/>
              </a:rPr>
              <a:t>($1,000)</a:t>
            </a:r>
          </a:p>
          <a:p>
            <a:r>
              <a:rPr lang="en-US" sz="1300" b="1" dirty="0">
                <a:solidFill>
                  <a:schemeClr val="accent2"/>
                </a:solidFill>
                <a:latin typeface="Calibri" panose="020F0502020204030204" pitchFamily="34" charset="0"/>
                <a:cs typeface="Calibri" panose="020F0502020204030204" pitchFamily="34" charset="0"/>
              </a:rPr>
              <a:t> </a:t>
            </a:r>
            <a:endParaRPr lang="en-US" sz="1300" dirty="0">
              <a:solidFill>
                <a:schemeClr val="accent2"/>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en-US" sz="1300" b="1" dirty="0" err="1">
                <a:solidFill>
                  <a:schemeClr val="accent2"/>
                </a:solidFill>
                <a:latin typeface="Calibri" panose="020F0502020204030204" pitchFamily="34" charset="0"/>
                <a:cs typeface="Calibri" panose="020F0502020204030204" pitchFamily="34" charset="0"/>
              </a:rPr>
              <a:t>Hubler</a:t>
            </a:r>
            <a:r>
              <a:rPr lang="en-US" sz="1300" b="1" dirty="0">
                <a:solidFill>
                  <a:schemeClr val="accent2"/>
                </a:solidFill>
                <a:latin typeface="Calibri" panose="020F0502020204030204" pitchFamily="34" charset="0"/>
                <a:cs typeface="Calibri" panose="020F0502020204030204" pitchFamily="34" charset="0"/>
              </a:rPr>
              <a:t> Group</a:t>
            </a:r>
            <a:r>
              <a:rPr lang="en-US" sz="1300" dirty="0">
                <a:solidFill>
                  <a:schemeClr val="accent2"/>
                </a:solidFill>
                <a:latin typeface="Calibri" panose="020F0502020204030204" pitchFamily="34" charset="0"/>
                <a:cs typeface="Calibri" panose="020F0502020204030204" pitchFamily="34" charset="0"/>
              </a:rPr>
              <a:t> Amphitheater Sponsorship ($25,000)</a:t>
            </a:r>
          </a:p>
          <a:p>
            <a:pPr marL="171450" indent="-171450">
              <a:buFont typeface="Wingdings" panose="05000000000000000000" pitchFamily="2" charset="2"/>
              <a:buChar char="§"/>
            </a:pPr>
            <a:r>
              <a:rPr lang="en-US" sz="1300" b="1" dirty="0">
                <a:solidFill>
                  <a:schemeClr val="accent2"/>
                </a:solidFill>
                <a:latin typeface="Calibri" panose="020F0502020204030204" pitchFamily="34" charset="0"/>
                <a:cs typeface="Calibri" panose="020F0502020204030204" pitchFamily="34" charset="0"/>
              </a:rPr>
              <a:t>Johnson Memorial Hospital</a:t>
            </a:r>
            <a:r>
              <a:rPr lang="en-US" sz="1300" dirty="0">
                <a:solidFill>
                  <a:schemeClr val="accent2"/>
                </a:solidFill>
                <a:latin typeface="Calibri" panose="020F0502020204030204" pitchFamily="34" charset="0"/>
                <a:cs typeface="Calibri" panose="020F0502020204030204" pitchFamily="34" charset="0"/>
              </a:rPr>
              <a:t> Pickleball Sponsorship ($25,000)</a:t>
            </a:r>
          </a:p>
          <a:p>
            <a:pPr marL="171450" indent="-171450">
              <a:buFont typeface="Wingdings" panose="05000000000000000000" pitchFamily="2" charset="2"/>
              <a:buChar char="§"/>
            </a:pPr>
            <a:r>
              <a:rPr lang="en-US" sz="1300" b="1" dirty="0" err="1">
                <a:solidFill>
                  <a:schemeClr val="accent2"/>
                </a:solidFill>
                <a:latin typeface="Calibri" panose="020F0502020204030204" pitchFamily="34" charset="0"/>
                <a:cs typeface="Calibri" panose="020F0502020204030204" pitchFamily="34" charset="0"/>
              </a:rPr>
              <a:t>Branigin</a:t>
            </a:r>
            <a:r>
              <a:rPr lang="en-US" sz="1300" b="1" dirty="0">
                <a:solidFill>
                  <a:schemeClr val="accent2"/>
                </a:solidFill>
                <a:latin typeface="Calibri" panose="020F0502020204030204" pitchFamily="34" charset="0"/>
                <a:cs typeface="Calibri" panose="020F0502020204030204" pitchFamily="34" charset="0"/>
              </a:rPr>
              <a:t> Foundation</a:t>
            </a:r>
            <a:r>
              <a:rPr lang="en-US" sz="1300" dirty="0">
                <a:solidFill>
                  <a:schemeClr val="accent2"/>
                </a:solidFill>
                <a:latin typeface="Calibri" panose="020F0502020204030204" pitchFamily="34" charset="0"/>
                <a:cs typeface="Calibri" panose="020F0502020204030204" pitchFamily="34" charset="0"/>
              </a:rPr>
              <a:t> Street Sponsorship ($10,000)</a:t>
            </a:r>
          </a:p>
          <a:p>
            <a:pPr marL="171450" indent="-171450">
              <a:buFont typeface="Wingdings" panose="05000000000000000000" pitchFamily="2" charset="2"/>
              <a:buChar char="§"/>
            </a:pPr>
            <a:r>
              <a:rPr lang="en-US" sz="1300" b="1" dirty="0" err="1">
                <a:solidFill>
                  <a:schemeClr val="accent2"/>
                </a:solidFill>
                <a:latin typeface="Calibri" panose="020F0502020204030204" pitchFamily="34" charset="0"/>
                <a:cs typeface="Calibri" panose="020F0502020204030204" pitchFamily="34" charset="0"/>
              </a:rPr>
              <a:t>Branigin</a:t>
            </a:r>
            <a:r>
              <a:rPr lang="en-US" sz="1300" b="1" dirty="0">
                <a:solidFill>
                  <a:schemeClr val="accent2"/>
                </a:solidFill>
                <a:latin typeface="Calibri" panose="020F0502020204030204" pitchFamily="34" charset="0"/>
                <a:cs typeface="Calibri" panose="020F0502020204030204" pitchFamily="34" charset="0"/>
              </a:rPr>
              <a:t> Foundation</a:t>
            </a:r>
            <a:r>
              <a:rPr lang="en-US" sz="1300" dirty="0">
                <a:solidFill>
                  <a:schemeClr val="accent2"/>
                </a:solidFill>
                <a:latin typeface="Calibri" panose="020F0502020204030204" pitchFamily="34" charset="0"/>
                <a:cs typeface="Calibri" panose="020F0502020204030204" pitchFamily="34" charset="0"/>
              </a:rPr>
              <a:t> Arts at the Amp Series and programming with the Franklin Public Arts Advisory Committee ($5,500)</a:t>
            </a:r>
          </a:p>
        </p:txBody>
      </p:sp>
    </p:spTree>
    <p:extLst>
      <p:ext uri="{BB962C8B-B14F-4D97-AF65-F5344CB8AC3E}">
        <p14:creationId xmlns:p14="http://schemas.microsoft.com/office/powerpoint/2010/main" val="151746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FACILITY Reservations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1075785" y="733832"/>
            <a:ext cx="5782207" cy="5715001"/>
          </a:xfrm>
        </p:spPr>
        <p:txBody>
          <a:bodyPr>
            <a:normAutofit/>
          </a:bodyPr>
          <a:lstStyle/>
          <a:p>
            <a:pPr lvl="0"/>
            <a:r>
              <a:rPr lang="en-US" sz="1800" dirty="0">
                <a:solidFill>
                  <a:schemeClr val="accent2"/>
                </a:solidFill>
                <a:latin typeface="Calibri" panose="020F0502020204030204" pitchFamily="34" charset="0"/>
                <a:cs typeface="Calibri" panose="020F0502020204030204" pitchFamily="34" charset="0"/>
              </a:rPr>
              <a:t>On March 1</a:t>
            </a:r>
            <a:r>
              <a:rPr lang="en-US" sz="1800" baseline="30000" dirty="0">
                <a:solidFill>
                  <a:schemeClr val="accent2"/>
                </a:solidFill>
                <a:latin typeface="Calibri" panose="020F0502020204030204" pitchFamily="34" charset="0"/>
                <a:cs typeface="Calibri" panose="020F0502020204030204" pitchFamily="34" charset="0"/>
              </a:rPr>
              <a:t>st</a:t>
            </a:r>
            <a:r>
              <a:rPr lang="en-US" sz="1800" dirty="0">
                <a:solidFill>
                  <a:schemeClr val="accent2"/>
                </a:solidFill>
                <a:latin typeface="Calibri" panose="020F0502020204030204" pitchFamily="34" charset="0"/>
                <a:cs typeface="Calibri" panose="020F0502020204030204" pitchFamily="34" charset="0"/>
              </a:rPr>
              <a:t>, Holly and I are having concession interviews. About half of our staff are returning and half will be new hires. We will have around 20 interviews that day.</a:t>
            </a:r>
          </a:p>
          <a:p>
            <a:pPr lvl="0"/>
            <a:r>
              <a:rPr lang="en-US" sz="1800" dirty="0">
                <a:solidFill>
                  <a:schemeClr val="accent2"/>
                </a:solidFill>
                <a:latin typeface="Calibri" panose="020F0502020204030204" pitchFamily="34" charset="0"/>
                <a:cs typeface="Calibri" panose="020F0502020204030204" pitchFamily="34" charset="0"/>
              </a:rPr>
              <a:t>The menu for Scott Park has been finalized and sent to print. We increased the price on about 5 items and added an item to the list. Scott Park should be opening around the middle of April.</a:t>
            </a:r>
          </a:p>
          <a:p>
            <a:pPr lvl="0"/>
            <a:r>
              <a:rPr lang="en-US" sz="1800" dirty="0">
                <a:solidFill>
                  <a:schemeClr val="accent2"/>
                </a:solidFill>
                <a:latin typeface="Calibri" panose="020F0502020204030204" pitchFamily="34" charset="0"/>
                <a:cs typeface="Calibri" panose="020F0502020204030204" pitchFamily="34" charset="0"/>
              </a:rPr>
              <a:t>We are working on the Aquatic Center menu. We will be increasing some of the prices on that menu and adding a few more items. </a:t>
            </a:r>
          </a:p>
          <a:p>
            <a:pPr lvl="0"/>
            <a:r>
              <a:rPr lang="en-US" sz="1800" dirty="0">
                <a:solidFill>
                  <a:schemeClr val="accent2"/>
                </a:solidFill>
                <a:latin typeface="Calibri" panose="020F0502020204030204" pitchFamily="34" charset="0"/>
                <a:cs typeface="Calibri" panose="020F0502020204030204" pitchFamily="34" charset="0"/>
              </a:rPr>
              <a:t>We have been brainstorming all of the furniture that the new Active Adult Center will need. We have come up with a list for each room and anything extra we can think of to get started on that process to furnish it.</a:t>
            </a:r>
          </a:p>
          <a:p>
            <a:pPr marL="342900" marR="0" lvl="0" indent="-342900">
              <a:spcBef>
                <a:spcPts val="0"/>
              </a:spcBef>
              <a:spcAft>
                <a:spcPts val="0"/>
              </a:spcAft>
              <a:buFont typeface="Symbol" panose="05050102010706020507" pitchFamily="18" charset="2"/>
              <a:buChar char=""/>
            </a:pPr>
            <a:endParaRPr lang="en-US" sz="1400" dirty="0">
              <a:solidFill>
                <a:schemeClr val="accent2"/>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9709485" y="5475136"/>
            <a:ext cx="3092115" cy="4164164"/>
          </a:xfrm>
        </p:spPr>
        <p:txBody>
          <a:bodyPr>
            <a:normAutofit/>
          </a:bodyPr>
          <a:lstStyle/>
          <a:p>
            <a:r>
              <a:rPr lang="en-US" sz="4400" dirty="0"/>
              <a:t>- Jamie </a:t>
            </a:r>
          </a:p>
        </p:txBody>
      </p:sp>
    </p:spTree>
    <p:extLst>
      <p:ext uri="{BB962C8B-B14F-4D97-AF65-F5344CB8AC3E}">
        <p14:creationId xmlns:p14="http://schemas.microsoft.com/office/powerpoint/2010/main" val="235755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0338F4-90D0-4089-AFD8-0DBF2A1204EC}"/>
              </a:ext>
            </a:extLst>
          </p:cNvPr>
          <p:cNvPicPr>
            <a:picLocks noChangeAspect="1"/>
          </p:cNvPicPr>
          <p:nvPr/>
        </p:nvPicPr>
        <p:blipFill rotWithShape="1">
          <a:blip r:embed="rId2"/>
          <a:srcRect l="21743" t="18720" r="4697" b="8013"/>
          <a:stretch/>
        </p:blipFill>
        <p:spPr>
          <a:xfrm>
            <a:off x="0" y="1"/>
            <a:ext cx="12192000" cy="6858000"/>
          </a:xfrm>
          <a:prstGeom prst="rect">
            <a:avLst/>
          </a:prstGeom>
        </p:spPr>
      </p:pic>
    </p:spTree>
    <p:extLst>
      <p:ext uri="{BB962C8B-B14F-4D97-AF65-F5344CB8AC3E}">
        <p14:creationId xmlns:p14="http://schemas.microsoft.com/office/powerpoint/2010/main" val="233733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7010D8-B2F1-47AF-B197-82FA56169463}"/>
              </a:ext>
            </a:extLst>
          </p:cNvPr>
          <p:cNvPicPr>
            <a:picLocks noChangeAspect="1"/>
          </p:cNvPicPr>
          <p:nvPr/>
        </p:nvPicPr>
        <p:blipFill rotWithShape="1">
          <a:blip r:embed="rId2"/>
          <a:srcRect l="22121" t="18720" r="4849" b="7879"/>
          <a:stretch/>
        </p:blipFill>
        <p:spPr>
          <a:xfrm>
            <a:off x="0" y="0"/>
            <a:ext cx="12192000" cy="6892781"/>
          </a:xfrm>
          <a:prstGeom prst="rect">
            <a:avLst/>
          </a:prstGeom>
        </p:spPr>
      </p:pic>
    </p:spTree>
    <p:extLst>
      <p:ext uri="{BB962C8B-B14F-4D97-AF65-F5344CB8AC3E}">
        <p14:creationId xmlns:p14="http://schemas.microsoft.com/office/powerpoint/2010/main" val="58687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BCDCC1-6E98-403D-8477-AC665EC88C15}"/>
              </a:ext>
            </a:extLst>
          </p:cNvPr>
          <p:cNvPicPr>
            <a:picLocks noChangeAspect="1"/>
          </p:cNvPicPr>
          <p:nvPr/>
        </p:nvPicPr>
        <p:blipFill rotWithShape="1">
          <a:blip r:embed="rId2"/>
          <a:srcRect l="22197" t="18720" r="4621" b="8013"/>
          <a:stretch/>
        </p:blipFill>
        <p:spPr>
          <a:xfrm>
            <a:off x="7003" y="0"/>
            <a:ext cx="12184997" cy="6858000"/>
          </a:xfrm>
          <a:prstGeom prst="rect">
            <a:avLst/>
          </a:prstGeom>
        </p:spPr>
      </p:pic>
    </p:spTree>
    <p:extLst>
      <p:ext uri="{BB962C8B-B14F-4D97-AF65-F5344CB8AC3E}">
        <p14:creationId xmlns:p14="http://schemas.microsoft.com/office/powerpoint/2010/main" val="2869936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Recreation </a:t>
            </a:r>
            <a:r>
              <a:rPr lang="en-US" sz="4000" dirty="0" err="1">
                <a:latin typeface="Arial Rounded MT Bold" panose="020F0704030504030204" pitchFamily="34" charset="0"/>
              </a:rPr>
              <a:t>pROGRAMS</a:t>
            </a:r>
            <a:r>
              <a:rPr lang="en-US" sz="4000" dirty="0">
                <a:latin typeface="Arial Rounded MT Bold" panose="020F0704030504030204" pitchFamily="34" charset="0"/>
              </a:rPr>
              <a:t>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1125338" y="275532"/>
            <a:ext cx="3050182" cy="429054"/>
          </a:xfrm>
        </p:spPr>
        <p:txBody>
          <a:bodyPr>
            <a:normAutofit fontScale="92500" lnSpcReduction="10000"/>
          </a:bodyPr>
          <a:lstStyle/>
          <a:p>
            <a:pPr marL="0" indent="0">
              <a:buNone/>
            </a:pPr>
            <a:r>
              <a:rPr lang="en-US" sz="2400" b="1" u="sng" dirty="0">
                <a:solidFill>
                  <a:schemeClr val="accent2"/>
                </a:solidFill>
                <a:latin typeface="Calibri" panose="020F0502020204030204" pitchFamily="34" charset="0"/>
                <a:cs typeface="Calibri" panose="020F0502020204030204" pitchFamily="34" charset="0"/>
              </a:rPr>
              <a:t>KICKAPOO KIDS CAMP  </a:t>
            </a:r>
            <a:endParaRPr lang="en-US" sz="2400" dirty="0">
              <a:solidFill>
                <a:schemeClr val="accent2"/>
              </a:solidFill>
              <a:latin typeface="Calibri" panose="020F0502020204030204" pitchFamily="34" charset="0"/>
              <a:cs typeface="Calibri" panose="020F0502020204030204" pitchFamily="34" charset="0"/>
            </a:endParaRPr>
          </a:p>
          <a:p>
            <a:endParaRPr lang="en-US" sz="1600" dirty="0">
              <a:solidFill>
                <a:schemeClr val="accent2"/>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 Courtney  </a:t>
            </a:r>
          </a:p>
        </p:txBody>
      </p:sp>
      <p:sp>
        <p:nvSpPr>
          <p:cNvPr id="9" name="TextBox 8">
            <a:extLst>
              <a:ext uri="{FF2B5EF4-FFF2-40B4-BE49-F238E27FC236}">
                <a16:creationId xmlns:a16="http://schemas.microsoft.com/office/drawing/2014/main" id="{DD7EDEAE-2D0F-46B2-A811-BBAC0C1BB3D0}"/>
              </a:ext>
            </a:extLst>
          </p:cNvPr>
          <p:cNvSpPr txBox="1"/>
          <p:nvPr/>
        </p:nvSpPr>
        <p:spPr>
          <a:xfrm>
            <a:off x="1006764" y="560812"/>
            <a:ext cx="6337512" cy="453970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2">
                    <a:lumMod val="75000"/>
                  </a:schemeClr>
                </a:solidFill>
                <a:latin typeface="Calibri" panose="020F0502020204030204" pitchFamily="34" charset="0"/>
                <a:cs typeface="Calibri" panose="020F0502020204030204" pitchFamily="34" charset="0"/>
              </a:rPr>
              <a:t>Camp filled SO FAST.</a:t>
            </a:r>
          </a:p>
          <a:p>
            <a:pPr marL="742950" lvl="1" indent="-285750">
              <a:buFont typeface="Arial" panose="020B0604020202020204" pitchFamily="34" charset="0"/>
              <a:buChar char="•"/>
            </a:pPr>
            <a:r>
              <a:rPr lang="en-US" sz="1100" dirty="0">
                <a:solidFill>
                  <a:schemeClr val="accent2">
                    <a:lumMod val="75000"/>
                  </a:schemeClr>
                </a:solidFill>
                <a:latin typeface="Calibri" panose="020F0502020204030204" pitchFamily="34" charset="0"/>
                <a:cs typeface="Calibri" panose="020F0502020204030204" pitchFamily="34" charset="0"/>
              </a:rPr>
              <a:t>We do have some openings on the waitlist but cannot promise they will get into camp. </a:t>
            </a:r>
            <a:endParaRPr lang="en-US" dirty="0">
              <a:solidFill>
                <a:schemeClr val="accent2">
                  <a:lumMod val="7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accent2">
                    <a:lumMod val="75000"/>
                  </a:schemeClr>
                </a:solidFill>
                <a:latin typeface="Calibri" panose="020F0502020204030204" pitchFamily="34" charset="0"/>
                <a:cs typeface="Calibri" panose="020F0502020204030204" pitchFamily="34" charset="0"/>
              </a:rPr>
              <a:t>We have over 70 applications for camp counselors.</a:t>
            </a:r>
          </a:p>
          <a:p>
            <a:pPr marL="742950" lvl="1" indent="-285750">
              <a:buFont typeface="Arial" panose="020B0604020202020204" pitchFamily="34" charset="0"/>
              <a:buChar char="•"/>
            </a:pPr>
            <a:r>
              <a:rPr lang="en-US" sz="1100" dirty="0">
                <a:solidFill>
                  <a:schemeClr val="accent2">
                    <a:lumMod val="75000"/>
                  </a:schemeClr>
                </a:solidFill>
                <a:latin typeface="Calibri" panose="020F0502020204030204" pitchFamily="34" charset="0"/>
                <a:cs typeface="Calibri" panose="020F0502020204030204" pitchFamily="34" charset="0"/>
              </a:rPr>
              <a:t>We have a 98% retention rate for counselors for a second year. </a:t>
            </a:r>
          </a:p>
          <a:p>
            <a:pPr marL="742950" lvl="1" indent="-285750">
              <a:buFont typeface="Arial" panose="020B0604020202020204" pitchFamily="34" charset="0"/>
              <a:buChar char="•"/>
            </a:pPr>
            <a:r>
              <a:rPr lang="en-US" sz="1100" dirty="0">
                <a:solidFill>
                  <a:schemeClr val="accent2">
                    <a:lumMod val="75000"/>
                  </a:schemeClr>
                </a:solidFill>
                <a:latin typeface="Calibri" panose="020F0502020204030204" pitchFamily="34" charset="0"/>
                <a:cs typeface="Calibri" panose="020F0502020204030204" pitchFamily="34" charset="0"/>
              </a:rPr>
              <a:t>65% for third year counselors. </a:t>
            </a:r>
          </a:p>
          <a:p>
            <a:pPr marL="742950" lvl="1" indent="-285750">
              <a:buFont typeface="Arial" panose="020B0604020202020204" pitchFamily="34" charset="0"/>
              <a:buChar char="•"/>
            </a:pPr>
            <a:r>
              <a:rPr lang="en-US" sz="1100" dirty="0">
                <a:solidFill>
                  <a:schemeClr val="accent2">
                    <a:lumMod val="75000"/>
                  </a:schemeClr>
                </a:solidFill>
                <a:latin typeface="Calibri" panose="020F0502020204030204" pitchFamily="34" charset="0"/>
                <a:cs typeface="Calibri" panose="020F0502020204030204" pitchFamily="34" charset="0"/>
              </a:rPr>
              <a:t>18% for fourth year counselor. </a:t>
            </a:r>
          </a:p>
          <a:p>
            <a:pPr marL="742950" lvl="1" indent="-285750">
              <a:buFont typeface="Arial" panose="020B0604020202020204" pitchFamily="34" charset="0"/>
              <a:buChar char="•"/>
            </a:pPr>
            <a:r>
              <a:rPr lang="en-US" sz="1100" dirty="0">
                <a:solidFill>
                  <a:schemeClr val="accent2">
                    <a:lumMod val="75000"/>
                  </a:schemeClr>
                </a:solidFill>
                <a:latin typeface="Calibri" panose="020F0502020204030204" pitchFamily="34" charset="0"/>
                <a:cs typeface="Calibri" panose="020F0502020204030204" pitchFamily="34" charset="0"/>
              </a:rPr>
              <a:t>We have over 40 applicants for new counselors! </a:t>
            </a:r>
          </a:p>
          <a:p>
            <a:pPr marL="285750" indent="-285750">
              <a:buFont typeface="Arial" panose="020B0604020202020204" pitchFamily="34" charset="0"/>
              <a:buChar char="•"/>
            </a:pPr>
            <a:r>
              <a:rPr lang="en-US" dirty="0">
                <a:solidFill>
                  <a:schemeClr val="accent2">
                    <a:lumMod val="75000"/>
                  </a:schemeClr>
                </a:solidFill>
                <a:latin typeface="Calibri" panose="020F0502020204030204" pitchFamily="34" charset="0"/>
                <a:cs typeface="Calibri" panose="020F0502020204030204" pitchFamily="34" charset="0"/>
              </a:rPr>
              <a:t>We had six previous counselors apply for a coordinator position. Those interviews will be next week on Monday, Tuesday, and Wednesday with Chip and Holly. </a:t>
            </a:r>
          </a:p>
          <a:p>
            <a:pPr marL="285750" indent="-285750">
              <a:buFont typeface="Arial" panose="020B0604020202020204" pitchFamily="34" charset="0"/>
              <a:buChar char="•"/>
            </a:pPr>
            <a:r>
              <a:rPr lang="en-US" dirty="0">
                <a:solidFill>
                  <a:schemeClr val="accent2">
                    <a:lumMod val="75000"/>
                  </a:schemeClr>
                </a:solidFill>
                <a:latin typeface="Calibri" panose="020F0502020204030204" pitchFamily="34" charset="0"/>
                <a:cs typeface="Calibri" panose="020F0502020204030204" pitchFamily="34" charset="0"/>
              </a:rPr>
              <a:t>Returning counselor interviews will be also be next week.</a:t>
            </a:r>
          </a:p>
          <a:p>
            <a:pPr marL="285750" indent="-285750">
              <a:buFont typeface="Arial" panose="020B0604020202020204" pitchFamily="34" charset="0"/>
              <a:buChar char="•"/>
            </a:pPr>
            <a:r>
              <a:rPr lang="en-US" dirty="0">
                <a:solidFill>
                  <a:schemeClr val="accent2">
                    <a:lumMod val="75000"/>
                  </a:schemeClr>
                </a:solidFill>
                <a:latin typeface="Calibri" panose="020F0502020204030204" pitchFamily="34" charset="0"/>
                <a:cs typeface="Calibri" panose="020F0502020204030204" pitchFamily="34" charset="0"/>
              </a:rPr>
              <a:t>New counselor interviews will be the first two weeks of March in the evenings for the high school seniors. </a:t>
            </a:r>
          </a:p>
          <a:p>
            <a:pPr marL="285750" indent="-285750">
              <a:buFont typeface="Arial" panose="020B0604020202020204" pitchFamily="34" charset="0"/>
              <a:buChar char="•"/>
            </a:pPr>
            <a:r>
              <a:rPr lang="en-US" dirty="0">
                <a:solidFill>
                  <a:schemeClr val="accent2">
                    <a:lumMod val="75000"/>
                  </a:schemeClr>
                </a:solidFill>
                <a:latin typeface="Calibri" panose="020F0502020204030204" pitchFamily="34" charset="0"/>
                <a:cs typeface="Calibri" panose="020F0502020204030204" pitchFamily="34" charset="0"/>
              </a:rPr>
              <a:t>Currently working on T-shirt designs and the calendar of field trips and events for the summer! The theme is “Wild About Camp”! </a:t>
            </a:r>
          </a:p>
          <a:p>
            <a:pPr marL="285750" indent="-285750">
              <a:buFont typeface="Arial" panose="020B0604020202020204" pitchFamily="34" charset="0"/>
              <a:buChar char="•"/>
            </a:pPr>
            <a:endParaRPr lang="en-US" dirty="0">
              <a:solidFill>
                <a:schemeClr val="accent2">
                  <a:lumMod val="75000"/>
                </a:schemeClr>
              </a:solidFill>
              <a:latin typeface="Calibri" panose="020F0502020204030204" pitchFamily="34" charset="0"/>
              <a:cs typeface="Calibri" panose="020F0502020204030204" pitchFamily="34" charset="0"/>
            </a:endParaRPr>
          </a:p>
          <a:p>
            <a:endParaRPr lang="en-US" dirty="0">
              <a:solidFill>
                <a:schemeClr val="accent2">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DBFBF4E4-0C28-4476-ACDD-4B55418544E7}"/>
              </a:ext>
            </a:extLst>
          </p:cNvPr>
          <p:cNvPicPr>
            <a:picLocks noChangeAspect="1"/>
          </p:cNvPicPr>
          <p:nvPr/>
        </p:nvPicPr>
        <p:blipFill rotWithShape="1">
          <a:blip r:embed="rId2"/>
          <a:srcRect l="36363" t="32551" r="38409" b="22694"/>
          <a:stretch/>
        </p:blipFill>
        <p:spPr>
          <a:xfrm>
            <a:off x="2889281" y="4218516"/>
            <a:ext cx="2572477" cy="2567153"/>
          </a:xfrm>
          <a:prstGeom prst="rect">
            <a:avLst/>
          </a:prstGeom>
        </p:spPr>
      </p:pic>
    </p:spTree>
    <p:extLst>
      <p:ext uri="{BB962C8B-B14F-4D97-AF65-F5344CB8AC3E}">
        <p14:creationId xmlns:p14="http://schemas.microsoft.com/office/powerpoint/2010/main" val="130863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Recreation </a:t>
            </a:r>
            <a:r>
              <a:rPr lang="en-US" sz="4000" dirty="0" err="1">
                <a:latin typeface="Arial Rounded MT Bold" panose="020F0704030504030204" pitchFamily="34" charset="0"/>
              </a:rPr>
              <a:t>pROGRAMS</a:t>
            </a:r>
            <a:br>
              <a:rPr lang="en-US" sz="4000" dirty="0">
                <a:latin typeface="Arial Rounded MT Bold" panose="020F0704030504030204" pitchFamily="34" charset="0"/>
              </a:rPr>
            </a:br>
            <a:r>
              <a:rPr lang="en-US" sz="4000" dirty="0">
                <a:latin typeface="Arial Rounded MT Bold" panose="020F0704030504030204" pitchFamily="34" charset="0"/>
              </a:rPr>
              <a:t>CONTINUED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1213791" y="355022"/>
            <a:ext cx="5907343" cy="6147955"/>
          </a:xfrm>
        </p:spPr>
        <p:txBody>
          <a:bodyPr>
            <a:normAutofit fontScale="92500" lnSpcReduction="20000"/>
          </a:bodyPr>
          <a:lstStyle/>
          <a:p>
            <a:pPr marL="0" indent="0">
              <a:buNone/>
            </a:pPr>
            <a:r>
              <a:rPr lang="en-US" sz="1800" b="1" u="sng" dirty="0">
                <a:solidFill>
                  <a:schemeClr val="accent2"/>
                </a:solidFill>
                <a:latin typeface="Calibri" panose="020F0502020204030204" pitchFamily="34" charset="0"/>
                <a:cs typeface="Calibri" panose="020F0502020204030204" pitchFamily="34" charset="0"/>
              </a:rPr>
              <a:t>COMMUNITY GARDEN </a:t>
            </a:r>
            <a:endParaRPr lang="en-US" sz="1800" dirty="0">
              <a:solidFill>
                <a:schemeClr val="accent2"/>
              </a:solidFill>
              <a:latin typeface="Calibri" panose="020F0502020204030204" pitchFamily="34" charset="0"/>
              <a:cs typeface="Calibri" panose="020F0502020204030204" pitchFamily="34" charset="0"/>
            </a:endParaRPr>
          </a:p>
          <a:p>
            <a:r>
              <a:rPr lang="en-US" sz="1600" dirty="0">
                <a:solidFill>
                  <a:schemeClr val="accent2"/>
                </a:solidFill>
                <a:latin typeface="Calibri" panose="020F0502020204030204" pitchFamily="34" charset="0"/>
                <a:cs typeface="Calibri" panose="020F0502020204030204" pitchFamily="34" charset="0"/>
              </a:rPr>
              <a:t>After studying other municipalities I will be sending out a google form for individuals who are interested in a plot and then I will reach out to them! We are currently discussing pricing for the 2025 season for our raised beds vs. traditional beds and the maximum number they are able to get. </a:t>
            </a:r>
          </a:p>
          <a:p>
            <a:r>
              <a:rPr lang="en-US" sz="1600" dirty="0">
                <a:solidFill>
                  <a:schemeClr val="accent2"/>
                </a:solidFill>
                <a:latin typeface="Calibri" panose="020F0502020204030204" pitchFamily="34" charset="0"/>
                <a:cs typeface="Calibri" panose="020F0502020204030204" pitchFamily="34" charset="0"/>
              </a:rPr>
              <a:t>There will also be new paperwork this year along with the Google Form. </a:t>
            </a:r>
          </a:p>
          <a:p>
            <a:pPr marL="0" lvl="0" indent="0">
              <a:buNone/>
            </a:pPr>
            <a:r>
              <a:rPr lang="en-US" sz="1800" b="1" u="sng" dirty="0">
                <a:solidFill>
                  <a:schemeClr val="accent2"/>
                </a:solidFill>
                <a:latin typeface="Calibri" panose="020F0502020204030204" pitchFamily="34" charset="0"/>
                <a:cs typeface="Calibri" panose="020F0502020204030204" pitchFamily="34" charset="0"/>
              </a:rPr>
              <a:t>OUR TOWN PLAYERS</a:t>
            </a:r>
          </a:p>
          <a:p>
            <a:r>
              <a:rPr lang="en-US" sz="1600" dirty="0">
                <a:solidFill>
                  <a:schemeClr val="accent2"/>
                </a:solidFill>
                <a:latin typeface="Calibri" panose="020F0502020204030204" pitchFamily="34" charset="0"/>
                <a:cs typeface="Calibri" panose="020F0502020204030204" pitchFamily="34" charset="0"/>
              </a:rPr>
              <a:t>They will be having a Spring Show in Beeson Hall: April 25-27, 2025 </a:t>
            </a:r>
          </a:p>
          <a:p>
            <a:pPr lvl="1"/>
            <a:r>
              <a:rPr lang="en-US" sz="1100" dirty="0">
                <a:solidFill>
                  <a:schemeClr val="accent2"/>
                </a:solidFill>
                <a:latin typeface="Calibri" panose="020F0502020204030204" pitchFamily="34" charset="0"/>
                <a:cs typeface="Calibri" panose="020F0502020204030204" pitchFamily="34" charset="0"/>
              </a:rPr>
              <a:t>“The Wedding from Hell”</a:t>
            </a:r>
          </a:p>
          <a:p>
            <a:pPr lvl="1"/>
            <a:r>
              <a:rPr lang="en-US" sz="1100" dirty="0">
                <a:solidFill>
                  <a:schemeClr val="accent2"/>
                </a:solidFill>
                <a:latin typeface="Calibri" panose="020F0502020204030204" pitchFamily="34" charset="0"/>
                <a:cs typeface="Calibri" panose="020F0502020204030204" pitchFamily="34" charset="0"/>
              </a:rPr>
              <a:t>This show is performed as a dinner theater ("wedding reception"). </a:t>
            </a:r>
          </a:p>
          <a:p>
            <a:r>
              <a:rPr lang="en-US" sz="1600" dirty="0">
                <a:solidFill>
                  <a:schemeClr val="accent2"/>
                </a:solidFill>
                <a:latin typeface="Calibri" panose="020F0502020204030204" pitchFamily="34" charset="0"/>
                <a:cs typeface="Calibri" panose="020F0502020204030204" pitchFamily="34" charset="0"/>
              </a:rPr>
              <a:t>They will be having a Summer Show location TBD : July 25-27. </a:t>
            </a:r>
          </a:p>
          <a:p>
            <a:pPr lvl="1"/>
            <a:r>
              <a:rPr lang="en-US" sz="1050" dirty="0">
                <a:solidFill>
                  <a:schemeClr val="accent2"/>
                </a:solidFill>
                <a:latin typeface="Calibri" panose="020F0502020204030204" pitchFamily="34" charset="0"/>
                <a:cs typeface="Calibri" panose="020F0502020204030204" pitchFamily="34" charset="0"/>
              </a:rPr>
              <a:t>“Our Town” for their 30</a:t>
            </a:r>
            <a:r>
              <a:rPr lang="en-US" sz="1050" baseline="30000" dirty="0">
                <a:solidFill>
                  <a:schemeClr val="accent2"/>
                </a:solidFill>
                <a:latin typeface="Calibri" panose="020F0502020204030204" pitchFamily="34" charset="0"/>
                <a:cs typeface="Calibri" panose="020F0502020204030204" pitchFamily="34" charset="0"/>
              </a:rPr>
              <a:t>th</a:t>
            </a:r>
            <a:r>
              <a:rPr lang="en-US" sz="1050" dirty="0">
                <a:solidFill>
                  <a:schemeClr val="accent2"/>
                </a:solidFill>
                <a:latin typeface="Calibri" panose="020F0502020204030204" pitchFamily="34" charset="0"/>
                <a:cs typeface="Calibri" panose="020F0502020204030204" pitchFamily="34" charset="0"/>
              </a:rPr>
              <a:t> anniversary of the group.</a:t>
            </a:r>
            <a:endParaRPr lang="en-US" sz="250" dirty="0">
              <a:solidFill>
                <a:schemeClr val="accent2"/>
              </a:solidFill>
              <a:latin typeface="Calibri" panose="020F0502020204030204" pitchFamily="34" charset="0"/>
              <a:cs typeface="Calibri" panose="020F0502020204030204" pitchFamily="34" charset="0"/>
            </a:endParaRPr>
          </a:p>
          <a:p>
            <a:pPr marL="0" lvl="0" indent="0">
              <a:buNone/>
            </a:pPr>
            <a:r>
              <a:rPr lang="en-US" sz="1800" b="1" u="sng" dirty="0">
                <a:solidFill>
                  <a:schemeClr val="accent2"/>
                </a:solidFill>
                <a:latin typeface="Calibri" panose="020F0502020204030204" pitchFamily="34" charset="0"/>
                <a:cs typeface="Calibri" panose="020F0502020204030204" pitchFamily="34" charset="0"/>
              </a:rPr>
              <a:t>PAAC and Art Programming</a:t>
            </a:r>
          </a:p>
          <a:p>
            <a:r>
              <a:rPr lang="en-US" sz="1600" dirty="0">
                <a:solidFill>
                  <a:schemeClr val="accent2"/>
                </a:solidFill>
                <a:latin typeface="Calibri" panose="020F0502020204030204" pitchFamily="34" charset="0"/>
                <a:cs typeface="Calibri" panose="020F0502020204030204" pitchFamily="34" charset="0"/>
              </a:rPr>
              <a:t>We are working with PAAC to offer different textile classes for intro in arts!</a:t>
            </a:r>
          </a:p>
          <a:p>
            <a:r>
              <a:rPr lang="en-US" sz="1600" dirty="0">
                <a:solidFill>
                  <a:schemeClr val="accent2"/>
                </a:solidFill>
                <a:latin typeface="Calibri" panose="020F0502020204030204" pitchFamily="34" charset="0"/>
                <a:cs typeface="Calibri" panose="020F0502020204030204" pitchFamily="34" charset="0"/>
              </a:rPr>
              <a:t> Some programs we have coming up are:</a:t>
            </a:r>
          </a:p>
          <a:p>
            <a:pPr lvl="1"/>
            <a:r>
              <a:rPr lang="en-US" sz="1200" dirty="0">
                <a:solidFill>
                  <a:schemeClr val="accent2"/>
                </a:solidFill>
                <a:latin typeface="Calibri" panose="020F0502020204030204" pitchFamily="34" charset="0"/>
                <a:cs typeface="Calibri" panose="020F0502020204030204" pitchFamily="34" charset="0"/>
              </a:rPr>
              <a:t>Paint Your Own Doormats $20.00 for 18+ Ages</a:t>
            </a:r>
          </a:p>
          <a:p>
            <a:pPr lvl="1"/>
            <a:r>
              <a:rPr lang="en-US" sz="1200" dirty="0">
                <a:solidFill>
                  <a:schemeClr val="accent2"/>
                </a:solidFill>
                <a:latin typeface="Calibri" panose="020F0502020204030204" pitchFamily="34" charset="0"/>
                <a:cs typeface="Calibri" panose="020F0502020204030204" pitchFamily="34" charset="0"/>
              </a:rPr>
              <a:t>Kids Create Kites $15.00 for ages 4-10.  </a:t>
            </a:r>
            <a:r>
              <a:rPr lang="en-US" sz="1000" b="1" dirty="0">
                <a:solidFill>
                  <a:schemeClr val="accent2"/>
                </a:solidFill>
                <a:latin typeface="Calibri" panose="020F0502020204030204" pitchFamily="34" charset="0"/>
                <a:cs typeface="Calibri" panose="020F0502020204030204" pitchFamily="34" charset="0"/>
              </a:rPr>
              <a:t>(CLOSE TO THE UNVEILING OF THE ARTCRAFT ALLEY WITH THE KITES!) </a:t>
            </a:r>
            <a:endParaRPr lang="en-US" sz="1200" b="1" dirty="0">
              <a:solidFill>
                <a:schemeClr val="accent2"/>
              </a:solidFill>
              <a:latin typeface="Calibri" panose="020F0502020204030204" pitchFamily="34" charset="0"/>
              <a:cs typeface="Calibri" panose="020F0502020204030204" pitchFamily="34" charset="0"/>
            </a:endParaRPr>
          </a:p>
          <a:p>
            <a:pPr lvl="1"/>
            <a:r>
              <a:rPr lang="en-US" sz="1200" dirty="0">
                <a:solidFill>
                  <a:schemeClr val="accent2"/>
                </a:solidFill>
                <a:latin typeface="Calibri" panose="020F0502020204030204" pitchFamily="34" charset="0"/>
                <a:cs typeface="Calibri" panose="020F0502020204030204" pitchFamily="34" charset="0"/>
              </a:rPr>
              <a:t>Create Your Own Coasters $20.00 for 18+ Ages</a:t>
            </a:r>
          </a:p>
          <a:p>
            <a:pPr lvl="1"/>
            <a:r>
              <a:rPr lang="en-US" sz="1200" dirty="0">
                <a:solidFill>
                  <a:schemeClr val="accent2"/>
                </a:solidFill>
                <a:latin typeface="Calibri" panose="020F0502020204030204" pitchFamily="34" charset="0"/>
                <a:cs typeface="Calibri" panose="020F0502020204030204" pitchFamily="34" charset="0"/>
              </a:rPr>
              <a:t>Felt Friends $10.00 ages 3-6.</a:t>
            </a:r>
          </a:p>
          <a:p>
            <a:pPr lvl="1"/>
            <a:r>
              <a:rPr lang="en-US" sz="1200" dirty="0">
                <a:solidFill>
                  <a:schemeClr val="accent2"/>
                </a:solidFill>
                <a:latin typeface="Calibri" panose="020F0502020204030204" pitchFamily="34" charset="0"/>
                <a:cs typeface="Calibri" panose="020F0502020204030204" pitchFamily="34" charset="0"/>
              </a:rPr>
              <a:t>No Sew Fabric Wreaths $20.00 for 18+ Ages</a:t>
            </a:r>
          </a:p>
          <a:p>
            <a:pPr lvl="1"/>
            <a:endParaRPr lang="en-US" sz="800" dirty="0">
              <a:solidFill>
                <a:schemeClr val="accent2"/>
              </a:solidFill>
              <a:latin typeface="Calibri" panose="020F0502020204030204" pitchFamily="34" charset="0"/>
              <a:cs typeface="Calibri" panose="020F0502020204030204" pitchFamily="34" charset="0"/>
            </a:endParaRPr>
          </a:p>
          <a:p>
            <a:pPr lvl="1"/>
            <a:endParaRPr lang="en-US" sz="8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 Courtney  </a:t>
            </a:r>
          </a:p>
        </p:txBody>
      </p:sp>
    </p:spTree>
    <p:extLst>
      <p:ext uri="{BB962C8B-B14F-4D97-AF65-F5344CB8AC3E}">
        <p14:creationId xmlns:p14="http://schemas.microsoft.com/office/powerpoint/2010/main" val="274802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err="1">
                <a:latin typeface="Arial Rounded MT Bold" panose="020F0704030504030204" pitchFamily="34" charset="0"/>
              </a:rPr>
              <a:t>RecreatioN</a:t>
            </a:r>
            <a:r>
              <a:rPr lang="en-US" sz="4000" dirty="0">
                <a:latin typeface="Arial Rounded MT Bold" panose="020F0704030504030204" pitchFamily="34" charset="0"/>
              </a:rPr>
              <a:t>, </a:t>
            </a:r>
            <a:br>
              <a:rPr lang="en-US" sz="4000" dirty="0">
                <a:latin typeface="Arial Rounded MT Bold" panose="020F0704030504030204" pitchFamily="34" charset="0"/>
              </a:rPr>
            </a:br>
            <a:r>
              <a:rPr lang="en-US" sz="4000" dirty="0">
                <a:latin typeface="Arial Rounded MT Bold" panose="020F0704030504030204" pitchFamily="34" charset="0"/>
              </a:rPr>
              <a:t>Events, &amp; </a:t>
            </a:r>
            <a:r>
              <a:rPr lang="en-US" sz="4000" dirty="0" err="1">
                <a:latin typeface="Arial Rounded MT Bold" panose="020F0704030504030204" pitchFamily="34" charset="0"/>
              </a:rPr>
              <a:t>pROGRAMS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1330739" y="721325"/>
            <a:ext cx="5467226" cy="5873438"/>
          </a:xfrm>
        </p:spPr>
        <p:txBody>
          <a:bodyPr>
            <a:normAutofit/>
          </a:bodyPr>
          <a:lstStyle/>
          <a:p>
            <a:pPr marL="0" marR="0" indent="0">
              <a:spcBef>
                <a:spcPts val="0"/>
              </a:spcBef>
              <a:spcAft>
                <a:spcPts val="0"/>
              </a:spcAft>
              <a:buNone/>
            </a:pPr>
            <a:r>
              <a:rPr lang="en-US" sz="2400" dirty="0">
                <a:solidFill>
                  <a:schemeClr val="accent2"/>
                </a:solidFill>
                <a:latin typeface="Calibri" panose="020F0502020204030204" pitchFamily="34" charset="0"/>
                <a:ea typeface="Calibri" panose="020F0502020204030204" pitchFamily="34" charset="0"/>
              </a:rPr>
              <a:t>Programs</a:t>
            </a:r>
          </a:p>
          <a:p>
            <a:pPr>
              <a:spcBef>
                <a:spcPts val="0"/>
              </a:spcBef>
            </a:pPr>
            <a:r>
              <a:rPr lang="en-US" sz="1200" dirty="0">
                <a:solidFill>
                  <a:schemeClr val="accent2"/>
                </a:solidFill>
                <a:latin typeface="Calibri" panose="020F0502020204030204" pitchFamily="34" charset="0"/>
                <a:ea typeface="Calibri" panose="020F0502020204030204" pitchFamily="34" charset="0"/>
              </a:rPr>
              <a:t>Food Drive for Random Acts of </a:t>
            </a:r>
            <a:r>
              <a:rPr lang="en-US" sz="1200" dirty="0" err="1">
                <a:solidFill>
                  <a:schemeClr val="accent2"/>
                </a:solidFill>
                <a:latin typeface="Calibri" panose="020F0502020204030204" pitchFamily="34" charset="0"/>
                <a:ea typeface="Calibri" panose="020F0502020204030204" pitchFamily="34" charset="0"/>
              </a:rPr>
              <a:t>Kindess</a:t>
            </a:r>
            <a:r>
              <a:rPr lang="en-US" sz="1200" dirty="0">
                <a:solidFill>
                  <a:schemeClr val="accent2"/>
                </a:solidFill>
                <a:latin typeface="Calibri" panose="020F0502020204030204" pitchFamily="34" charset="0"/>
                <a:ea typeface="Calibri" panose="020F0502020204030204" pitchFamily="34" charset="0"/>
              </a:rPr>
              <a:t> Day Collected 220 pounds of food to donate to the Interchurch Food Pantry of Johnson County. The donations were dropped off 2/18.</a:t>
            </a:r>
          </a:p>
          <a:p>
            <a:pPr>
              <a:spcBef>
                <a:spcPts val="0"/>
              </a:spcBef>
            </a:pPr>
            <a:r>
              <a:rPr lang="en-US" sz="1200" dirty="0">
                <a:solidFill>
                  <a:schemeClr val="accent2"/>
                </a:solidFill>
                <a:latin typeface="Calibri" panose="020F0502020204030204" pitchFamily="34" charset="0"/>
                <a:cs typeface="Calibri" panose="020F0502020204030204" pitchFamily="34" charset="0"/>
              </a:rPr>
              <a:t>There is a music instructor interested in teaching a summer ukulele class. He will provide all the instruments. The class is planned to start in June and run for 8 weeks occurring once a week. </a:t>
            </a:r>
          </a:p>
          <a:p>
            <a:pPr>
              <a:spcBef>
                <a:spcPts val="0"/>
              </a:spcBef>
            </a:pPr>
            <a:r>
              <a:rPr lang="en-US" sz="1200" dirty="0" err="1">
                <a:solidFill>
                  <a:schemeClr val="accent2"/>
                </a:solidFill>
                <a:latin typeface="Calibri" panose="020F0502020204030204" pitchFamily="34" charset="0"/>
                <a:cs typeface="Calibri" panose="020F0502020204030204" pitchFamily="34" charset="0"/>
              </a:rPr>
              <a:t>Eurche</a:t>
            </a:r>
            <a:r>
              <a:rPr lang="en-US" sz="1200" dirty="0">
                <a:solidFill>
                  <a:schemeClr val="accent2"/>
                </a:solidFill>
                <a:latin typeface="Calibri" panose="020F0502020204030204" pitchFamily="34" charset="0"/>
                <a:cs typeface="Calibri" panose="020F0502020204030204" pitchFamily="34" charset="0"/>
              </a:rPr>
              <a:t> Tournament is being held tonight. There are currently 9 teams signed up. </a:t>
            </a:r>
          </a:p>
          <a:p>
            <a:pPr>
              <a:spcBef>
                <a:spcPts val="0"/>
              </a:spcBef>
            </a:pPr>
            <a:r>
              <a:rPr lang="en-US" sz="1200" dirty="0">
                <a:solidFill>
                  <a:schemeClr val="accent2"/>
                </a:solidFill>
                <a:latin typeface="Calibri" panose="020F0502020204030204" pitchFamily="34" charset="0"/>
                <a:cs typeface="Calibri" panose="020F0502020204030204" pitchFamily="34" charset="0"/>
              </a:rPr>
              <a:t>Hikes with Tykes will start Wednesday March 19</a:t>
            </a:r>
            <a:r>
              <a:rPr lang="en-US" sz="1200" baseline="30000" dirty="0">
                <a:solidFill>
                  <a:schemeClr val="accent2"/>
                </a:solidFill>
                <a:latin typeface="Calibri" panose="020F0502020204030204" pitchFamily="34" charset="0"/>
                <a:cs typeface="Calibri" panose="020F0502020204030204" pitchFamily="34" charset="0"/>
              </a:rPr>
              <a:t>th</a:t>
            </a:r>
            <a:r>
              <a:rPr lang="en-US" sz="1200" dirty="0">
                <a:solidFill>
                  <a:schemeClr val="accent2"/>
                </a:solidFill>
                <a:latin typeface="Calibri" panose="020F0502020204030204" pitchFamily="34" charset="0"/>
                <a:cs typeface="Calibri" panose="020F0502020204030204" pitchFamily="34" charset="0"/>
              </a:rPr>
              <a:t>. </a:t>
            </a:r>
          </a:p>
          <a:p>
            <a:pPr>
              <a:spcBef>
                <a:spcPts val="0"/>
              </a:spcBef>
            </a:pPr>
            <a:r>
              <a:rPr lang="en-US" sz="1200" dirty="0">
                <a:solidFill>
                  <a:schemeClr val="accent2"/>
                </a:solidFill>
                <a:latin typeface="Calibri" panose="020F0502020204030204" pitchFamily="34" charset="0"/>
                <a:cs typeface="Calibri" panose="020F0502020204030204" pitchFamily="34" charset="0"/>
              </a:rPr>
              <a:t>Spring Fling Adaptive Dance for individuals with cognitive disabilities is set for Friday, April 11</a:t>
            </a:r>
            <a:r>
              <a:rPr lang="en-US" sz="1200" baseline="30000" dirty="0">
                <a:solidFill>
                  <a:schemeClr val="accent2"/>
                </a:solidFill>
                <a:latin typeface="Calibri" panose="020F0502020204030204" pitchFamily="34" charset="0"/>
                <a:cs typeface="Calibri" panose="020F0502020204030204" pitchFamily="34" charset="0"/>
              </a:rPr>
              <a:t>th</a:t>
            </a:r>
            <a:r>
              <a:rPr lang="en-US" sz="1200" dirty="0">
                <a:solidFill>
                  <a:schemeClr val="accent2"/>
                </a:solidFill>
                <a:latin typeface="Calibri" panose="020F0502020204030204" pitchFamily="34" charset="0"/>
                <a:cs typeface="Calibri" panose="020F0502020204030204" pitchFamily="34" charset="0"/>
              </a:rPr>
              <a:t> in Beeson Hall. There will be a live DJ, craft tables, and card/board games table. Ages 14 and up are able to attend. A parent or caregiver will get in free. </a:t>
            </a:r>
          </a:p>
          <a:p>
            <a:pPr>
              <a:spcBef>
                <a:spcPts val="0"/>
              </a:spcBef>
            </a:pPr>
            <a:endParaRPr lang="en-US" sz="1200" baseline="30000" dirty="0">
              <a:solidFill>
                <a:schemeClr val="accent2"/>
              </a:solidFill>
              <a:latin typeface="Calibri" panose="020F0502020204030204" pitchFamily="34" charset="0"/>
              <a:cs typeface="Calibri" panose="020F0502020204030204" pitchFamily="34" charset="0"/>
            </a:endParaRPr>
          </a:p>
          <a:p>
            <a:pPr marL="0" indent="0">
              <a:spcBef>
                <a:spcPts val="0"/>
              </a:spcBef>
              <a:buNone/>
            </a:pPr>
            <a:endParaRPr lang="en-US" sz="2400" baseline="30000" dirty="0">
              <a:solidFill>
                <a:schemeClr val="accent2"/>
              </a:solidFill>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2"/>
                </a:solidFill>
                <a:latin typeface="Calibri" panose="020F0502020204030204" pitchFamily="34" charset="0"/>
                <a:ea typeface="Calibri" panose="020F0502020204030204" pitchFamily="34" charset="0"/>
              </a:rPr>
              <a:t>Non- City Events</a:t>
            </a:r>
          </a:p>
          <a:p>
            <a:pPr>
              <a:spcBef>
                <a:spcPts val="0"/>
              </a:spcBef>
            </a:pPr>
            <a:r>
              <a:rPr lang="en-US" sz="1800" baseline="30000" dirty="0">
                <a:solidFill>
                  <a:schemeClr val="accent2"/>
                </a:solidFill>
                <a:latin typeface="Calibri" panose="020F0502020204030204" pitchFamily="34" charset="0"/>
                <a:cs typeface="Calibri" panose="020F0502020204030204" pitchFamily="34" charset="0"/>
              </a:rPr>
              <a:t>Paperwork submitted to host a Farmers Market 5K Run/Walk for Saturday August 9th at 8:00 A.M. They have been in contact with DDF as well to make sure the date works. </a:t>
            </a: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-Nick </a:t>
            </a:r>
          </a:p>
        </p:txBody>
      </p:sp>
    </p:spTree>
    <p:extLst>
      <p:ext uri="{BB962C8B-B14F-4D97-AF65-F5344CB8AC3E}">
        <p14:creationId xmlns:p14="http://schemas.microsoft.com/office/powerpoint/2010/main" val="174368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a:latin typeface="Arial Rounded MT Bold" panose="020F0704030504030204" pitchFamily="34" charset="0"/>
              </a:rPr>
              <a:t>Community events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1006587" y="432935"/>
            <a:ext cx="6322159" cy="5820083"/>
          </a:xfrm>
          <a:noFill/>
        </p:spPr>
        <p:txBody>
          <a:bodyPr>
            <a:normAutofit fontScale="32500" lnSpcReduction="20000"/>
          </a:bodyPr>
          <a:lstStyle/>
          <a:p>
            <a:pPr marL="0" indent="0">
              <a:buNone/>
            </a:pPr>
            <a:r>
              <a:rPr lang="en-US" sz="4900" b="1" u="sng" dirty="0">
                <a:solidFill>
                  <a:schemeClr val="accent2"/>
                </a:solidFill>
                <a:latin typeface="Calibri" panose="020F0502020204030204" pitchFamily="34" charset="0"/>
                <a:cs typeface="Calibri" panose="020F0502020204030204" pitchFamily="34" charset="0"/>
              </a:rPr>
              <a:t>PROGRAMMING:</a:t>
            </a:r>
            <a:endParaRPr lang="en-US" sz="4900" dirty="0">
              <a:solidFill>
                <a:schemeClr val="accent2"/>
              </a:solidFill>
              <a:latin typeface="Calibri" panose="020F0502020204030204" pitchFamily="34" charset="0"/>
              <a:cs typeface="Calibri" panose="020F0502020204030204" pitchFamily="34" charset="0"/>
            </a:endParaRPr>
          </a:p>
          <a:p>
            <a:r>
              <a:rPr lang="en-US" sz="4900" dirty="0">
                <a:solidFill>
                  <a:schemeClr val="accent2"/>
                </a:solidFill>
                <a:latin typeface="Calibri" panose="020F0502020204030204" pitchFamily="34" charset="0"/>
                <a:cs typeface="Calibri" panose="020F0502020204030204" pitchFamily="34" charset="0"/>
              </a:rPr>
              <a:t>The Bejeweled: A Taylor Swift Eras Party on January 24</a:t>
            </a:r>
            <a:r>
              <a:rPr lang="en-US" sz="4900" baseline="30000" dirty="0">
                <a:solidFill>
                  <a:schemeClr val="accent2"/>
                </a:solidFill>
                <a:latin typeface="Calibri" panose="020F0502020204030204" pitchFamily="34" charset="0"/>
                <a:cs typeface="Calibri" panose="020F0502020204030204" pitchFamily="34" charset="0"/>
              </a:rPr>
              <a:t>th</a:t>
            </a:r>
            <a:r>
              <a:rPr lang="en-US" sz="4900" dirty="0">
                <a:solidFill>
                  <a:schemeClr val="accent2"/>
                </a:solidFill>
                <a:latin typeface="Calibri" panose="020F0502020204030204" pitchFamily="34" charset="0"/>
                <a:cs typeface="Calibri" panose="020F0502020204030204" pitchFamily="34" charset="0"/>
              </a:rPr>
              <a:t> was so much fun!  We had a night filled with music, bracelet making, dancing, pictures and food.  There were 130 people in attendance and the ages ranged from 3-65.  </a:t>
            </a:r>
          </a:p>
          <a:p>
            <a:pPr marL="0" indent="0">
              <a:buNone/>
            </a:pPr>
            <a:r>
              <a:rPr lang="en-US" sz="4900" dirty="0">
                <a:solidFill>
                  <a:schemeClr val="accent2"/>
                </a:solidFill>
                <a:latin typeface="Calibri" panose="020F0502020204030204" pitchFamily="34" charset="0"/>
                <a:cs typeface="Calibri" panose="020F0502020204030204" pitchFamily="34" charset="0"/>
              </a:rPr>
              <a:t> </a:t>
            </a:r>
          </a:p>
          <a:p>
            <a:r>
              <a:rPr lang="en-US" sz="4900" dirty="0">
                <a:solidFill>
                  <a:schemeClr val="accent2"/>
                </a:solidFill>
                <a:latin typeface="Calibri" panose="020F0502020204030204" pitchFamily="34" charset="0"/>
                <a:cs typeface="Calibri" panose="020F0502020204030204" pitchFamily="34" charset="0"/>
              </a:rPr>
              <a:t>Festivals, the Concert Series, the Family Movie Series and Arts at the Amp are all planned for 2025.  We have a great line up and I am looking forward to another fun-filled and BUSY year.  Watching members of our community enjoy what we plan for them is my favorite thing about my job.  I have had several comments from community members thanking us for offering some different things.  Mission accomplished.</a:t>
            </a:r>
          </a:p>
          <a:p>
            <a:pPr marL="0" indent="0">
              <a:buNone/>
            </a:pPr>
            <a:r>
              <a:rPr lang="en-US" sz="4900" dirty="0">
                <a:solidFill>
                  <a:schemeClr val="accent2"/>
                </a:solidFill>
                <a:latin typeface="Calibri" panose="020F0502020204030204" pitchFamily="34" charset="0"/>
                <a:cs typeface="Calibri" panose="020F0502020204030204" pitchFamily="34" charset="0"/>
              </a:rPr>
              <a:t> </a:t>
            </a:r>
          </a:p>
          <a:p>
            <a:pPr marL="0" indent="0">
              <a:buNone/>
            </a:pPr>
            <a:r>
              <a:rPr lang="en-US" sz="4900" b="1" u="sng" dirty="0">
                <a:solidFill>
                  <a:schemeClr val="accent2"/>
                </a:solidFill>
                <a:latin typeface="Calibri" panose="020F0502020204030204" pitchFamily="34" charset="0"/>
                <a:cs typeface="Calibri" panose="020F0502020204030204" pitchFamily="34" charset="0"/>
              </a:rPr>
              <a:t>CONCESSIONS</a:t>
            </a:r>
            <a:endParaRPr lang="en-US" sz="4900" dirty="0">
              <a:solidFill>
                <a:schemeClr val="accent2"/>
              </a:solidFill>
              <a:latin typeface="Calibri" panose="020F0502020204030204" pitchFamily="34" charset="0"/>
              <a:cs typeface="Calibri" panose="020F0502020204030204" pitchFamily="34" charset="0"/>
            </a:endParaRPr>
          </a:p>
          <a:p>
            <a:r>
              <a:rPr lang="en-US" sz="4900" dirty="0">
                <a:solidFill>
                  <a:schemeClr val="accent2"/>
                </a:solidFill>
                <a:latin typeface="Calibri" panose="020F0502020204030204" pitchFamily="34" charset="0"/>
                <a:cs typeface="Calibri" panose="020F0502020204030204" pitchFamily="34" charset="0"/>
              </a:rPr>
              <a:t>Jamie and I will be conducting interviews March 1</a:t>
            </a:r>
            <a:r>
              <a:rPr lang="en-US" sz="4900" baseline="30000" dirty="0">
                <a:solidFill>
                  <a:schemeClr val="accent2"/>
                </a:solidFill>
                <a:latin typeface="Calibri" panose="020F0502020204030204" pitchFamily="34" charset="0"/>
                <a:cs typeface="Calibri" panose="020F0502020204030204" pitchFamily="34" charset="0"/>
              </a:rPr>
              <a:t>st</a:t>
            </a:r>
            <a:r>
              <a:rPr lang="en-US" sz="4900" dirty="0">
                <a:solidFill>
                  <a:schemeClr val="accent2"/>
                </a:solidFill>
                <a:latin typeface="Calibri" panose="020F0502020204030204" pitchFamily="34" charset="0"/>
                <a:cs typeface="Calibri" panose="020F0502020204030204" pitchFamily="34" charset="0"/>
              </a:rPr>
              <a:t>.  We have made a few changes to the menu and have been checking prices.  Scott Park Concessions will open in April.</a:t>
            </a:r>
          </a:p>
          <a:p>
            <a:pPr marL="0" indent="0">
              <a:buNone/>
            </a:pPr>
            <a:r>
              <a:rPr lang="en-US" sz="4900" dirty="0">
                <a:solidFill>
                  <a:schemeClr val="accent2"/>
                </a:solidFill>
                <a:latin typeface="Calibri" panose="020F0502020204030204" pitchFamily="34" charset="0"/>
                <a:cs typeface="Calibri" panose="020F0502020204030204" pitchFamily="34" charset="0"/>
              </a:rPr>
              <a:t> </a:t>
            </a:r>
          </a:p>
          <a:p>
            <a:pPr marL="0" indent="0">
              <a:buNone/>
            </a:pPr>
            <a:r>
              <a:rPr lang="en-US" sz="4900" b="1" u="sng" dirty="0">
                <a:solidFill>
                  <a:schemeClr val="accent2"/>
                </a:solidFill>
                <a:latin typeface="Calibri" panose="020F0502020204030204" pitchFamily="34" charset="0"/>
                <a:cs typeface="Calibri" panose="020F0502020204030204" pitchFamily="34" charset="0"/>
              </a:rPr>
              <a:t>SPONSORSHIPS AND GRANTS:</a:t>
            </a:r>
            <a:endParaRPr lang="en-US" sz="4900" dirty="0">
              <a:solidFill>
                <a:schemeClr val="accent2"/>
              </a:solidFill>
              <a:latin typeface="Calibri" panose="020F0502020204030204" pitchFamily="34" charset="0"/>
              <a:cs typeface="Calibri" panose="020F0502020204030204" pitchFamily="34" charset="0"/>
            </a:endParaRPr>
          </a:p>
          <a:p>
            <a:r>
              <a:rPr lang="en-US" sz="4900" dirty="0">
                <a:solidFill>
                  <a:schemeClr val="accent2"/>
                </a:solidFill>
                <a:latin typeface="Calibri" panose="020F0502020204030204" pitchFamily="34" charset="0"/>
                <a:cs typeface="Calibri" panose="020F0502020204030204" pitchFamily="34" charset="0"/>
              </a:rPr>
              <a:t>2025 sponsorship packets have gone out and we are starting to get them back.  Below are the sponsors we have secured so far.  Please let me know if you have anyone we should contact. </a:t>
            </a:r>
          </a:p>
          <a:p>
            <a:pPr marL="0" indent="0">
              <a:buNone/>
            </a:pPr>
            <a:endParaRPr lang="en-US" dirty="0"/>
          </a:p>
          <a:p>
            <a:pPr marL="0" indent="0">
              <a:buNone/>
            </a:pPr>
            <a:endParaRPr lang="en-US" sz="12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-Holly </a:t>
            </a:r>
          </a:p>
        </p:txBody>
      </p:sp>
    </p:spTree>
    <p:extLst>
      <p:ext uri="{BB962C8B-B14F-4D97-AF65-F5344CB8AC3E}">
        <p14:creationId xmlns:p14="http://schemas.microsoft.com/office/powerpoint/2010/main" val="22092997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
  <TotalTime>2903</TotalTime>
  <Words>1151</Words>
  <Application>Microsoft Office PowerPoint</Application>
  <PresentationFormat>Widescreen</PresentationFormat>
  <Paragraphs>99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Rounded MT Bold</vt:lpstr>
      <vt:lpstr>Calibri</vt:lpstr>
      <vt:lpstr>Gill Sans MT</vt:lpstr>
      <vt:lpstr>Impact</vt:lpstr>
      <vt:lpstr>Symbol</vt:lpstr>
      <vt:lpstr>Wingdings</vt:lpstr>
      <vt:lpstr>Badge</vt:lpstr>
      <vt:lpstr>PowerPoint Presentation</vt:lpstr>
      <vt:lpstr>FACILITY Reservations </vt:lpstr>
      <vt:lpstr>PowerPoint Presentation</vt:lpstr>
      <vt:lpstr>PowerPoint Presentation</vt:lpstr>
      <vt:lpstr>PowerPoint Presentation</vt:lpstr>
      <vt:lpstr>Recreation pROGRAMS </vt:lpstr>
      <vt:lpstr>Recreation pROGRAMS CONTINUED  </vt:lpstr>
      <vt:lpstr>RecreatioN,  Events, &amp; pROGRAMS </vt:lpstr>
      <vt:lpstr>Community events </vt:lpstr>
      <vt:lpstr>Community events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Victoria Ratliff</dc:creator>
  <cp:lastModifiedBy>Courtney Johnson</cp:lastModifiedBy>
  <cp:revision>25</cp:revision>
  <dcterms:created xsi:type="dcterms:W3CDTF">2024-05-13T14:20:53Z</dcterms:created>
  <dcterms:modified xsi:type="dcterms:W3CDTF">2025-02-20T18:01:50Z</dcterms:modified>
</cp:coreProperties>
</file>